
<file path=[Content_Types].xml><?xml version="1.0" encoding="utf-8"?>
<Types xmlns="http://schemas.openxmlformats.org/package/2006/content-types">
  <Default Extension="jpeg" ContentType="image/jpe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721" r:id="rId3"/>
    <p:sldMasterId id="2147483732" r:id="rId4"/>
  </p:sldMasterIdLst>
  <p:notesMasterIdLst>
    <p:notesMasterId r:id="rId55"/>
  </p:notesMasterIdLst>
  <p:sldIdLst>
    <p:sldId id="434" r:id="rId5"/>
    <p:sldId id="283" r:id="rId6"/>
    <p:sldId id="290" r:id="rId7"/>
    <p:sldId id="366" r:id="rId8"/>
    <p:sldId id="367" r:id="rId9"/>
    <p:sldId id="370" r:id="rId10"/>
    <p:sldId id="372" r:id="rId11"/>
    <p:sldId id="373" r:id="rId12"/>
    <p:sldId id="374" r:id="rId13"/>
    <p:sldId id="375" r:id="rId14"/>
    <p:sldId id="376" r:id="rId15"/>
    <p:sldId id="377" r:id="rId16"/>
    <p:sldId id="348" r:id="rId17"/>
    <p:sldId id="349" r:id="rId18"/>
    <p:sldId id="350" r:id="rId19"/>
    <p:sldId id="355" r:id="rId20"/>
    <p:sldId id="356" r:id="rId21"/>
    <p:sldId id="357" r:id="rId22"/>
    <p:sldId id="321" r:id="rId23"/>
    <p:sldId id="432" r:id="rId24"/>
    <p:sldId id="326" r:id="rId25"/>
    <p:sldId id="266" r:id="rId26"/>
    <p:sldId id="497" r:id="rId27"/>
    <p:sldId id="437" r:id="rId28"/>
    <p:sldId id="439" r:id="rId29"/>
    <p:sldId id="441" r:id="rId30"/>
    <p:sldId id="442" r:id="rId31"/>
    <p:sldId id="443" r:id="rId32"/>
    <p:sldId id="447" r:id="rId33"/>
    <p:sldId id="448" r:id="rId34"/>
    <p:sldId id="449" r:id="rId35"/>
    <p:sldId id="453" r:id="rId36"/>
    <p:sldId id="454" r:id="rId37"/>
    <p:sldId id="464" r:id="rId38"/>
    <p:sldId id="465" r:id="rId39"/>
    <p:sldId id="466" r:id="rId40"/>
    <p:sldId id="476" r:id="rId41"/>
    <p:sldId id="479" r:id="rId42"/>
    <p:sldId id="481" r:id="rId43"/>
    <p:sldId id="482" r:id="rId44"/>
    <p:sldId id="484" r:id="rId45"/>
    <p:sldId id="485" r:id="rId46"/>
    <p:sldId id="486" r:id="rId47"/>
    <p:sldId id="487" r:id="rId48"/>
    <p:sldId id="488" r:id="rId49"/>
    <p:sldId id="491" r:id="rId50"/>
    <p:sldId id="492" r:id="rId51"/>
    <p:sldId id="498" r:id="rId52"/>
    <p:sldId id="495" r:id="rId53"/>
    <p:sldId id="496" r:id="rId54"/>
  </p:sldIdLst>
  <p:sldSz cx="12192000" cy="6858000"/>
  <p:notesSz cx="6858000" cy="9144000"/>
  <p:custDataLst>
    <p:tags r:id="rId5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7FB8"/>
    <a:srgbClr val="3CB1EC"/>
    <a:srgbClr val="DEDEDE"/>
    <a:srgbClr val="FFFFFF"/>
    <a:srgbClr val="2B2F3A"/>
    <a:srgbClr val="E5E3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463" autoAdjust="0"/>
    <p:restoredTop sz="94660"/>
  </p:normalViewPr>
  <p:slideViewPr>
    <p:cSldViewPr snapToGrid="0" showGuides="1">
      <p:cViewPr varScale="1">
        <p:scale>
          <a:sx n="69" d="100"/>
          <a:sy n="69" d="100"/>
        </p:scale>
        <p:origin x="660" y="40"/>
      </p:cViewPr>
      <p:guideLst>
        <p:guide orient="horz"/>
        <p:guide pos="7673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-678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9" Type="http://schemas.openxmlformats.org/officeDocument/2006/relationships/tags" Target="tags/tag1.xml"/><Relationship Id="rId58" Type="http://schemas.openxmlformats.org/officeDocument/2006/relationships/tableStyles" Target="tableStyles.xml"/><Relationship Id="rId57" Type="http://schemas.openxmlformats.org/officeDocument/2006/relationships/viewProps" Target="viewProps.xml"/><Relationship Id="rId56" Type="http://schemas.openxmlformats.org/officeDocument/2006/relationships/presProps" Target="presProps.xml"/><Relationship Id="rId55" Type="http://schemas.openxmlformats.org/officeDocument/2006/relationships/notesMaster" Target="notesMasters/notesMaster1.xml"/><Relationship Id="rId54" Type="http://schemas.openxmlformats.org/officeDocument/2006/relationships/slide" Target="slides/slide50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" Type="http://schemas.openxmlformats.org/officeDocument/2006/relationships/slide" Target="slides/slide1.xml"/><Relationship Id="rId49" Type="http://schemas.openxmlformats.org/officeDocument/2006/relationships/slide" Target="slides/slide4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0" Type="http://schemas.openxmlformats.org/officeDocument/2006/relationships/slide" Target="slides/slide36.xml"/><Relationship Id="rId4" Type="http://schemas.openxmlformats.org/officeDocument/2006/relationships/slideMaster" Target="slideMasters/slideMaster3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0EF939-7F4C-1C4C-845B-0F664143355B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924C48-5CA5-D941-9E80-926F4A8E0648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7"/>
            <a:ext cx="10363200" cy="1470025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609600" indent="0" algn="ctr">
              <a:buNone/>
              <a:defRPr/>
            </a:lvl2pPr>
            <a:lvl3pPr marL="1219200" indent="0" algn="ctr">
              <a:buNone/>
              <a:defRPr/>
            </a:lvl3pPr>
            <a:lvl4pPr marL="1828800" indent="0" algn="ctr">
              <a:buNone/>
              <a:defRPr/>
            </a:lvl4pPr>
            <a:lvl5pPr marL="2438400" indent="0" algn="ctr">
              <a:buNone/>
              <a:defRPr/>
            </a:lvl5pPr>
            <a:lvl6pPr marL="3048000" indent="0" algn="ctr">
              <a:buNone/>
              <a:defRPr/>
            </a:lvl6pPr>
            <a:lvl7pPr marL="3657600" indent="0" algn="ctr">
              <a:buNone/>
              <a:defRPr/>
            </a:lvl7pPr>
            <a:lvl8pPr marL="4267200" indent="0" algn="ctr">
              <a:buNone/>
              <a:defRPr/>
            </a:lvl8pPr>
            <a:lvl9pPr marL="4876800" indent="0" algn="ctr">
              <a:buNone/>
              <a:defRPr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</p:spTree>
  </p:cSld>
  <p:clrMapOvr>
    <a:masterClrMapping/>
  </p:clrMapOvr>
  <p:transition spd="slow"/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  <p:transition spd="slow"/>
  <p:hf sldNum="0" hdr="0" ftr="0" dt="0"/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40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40"/>
            <a:ext cx="8077200" cy="5851525"/>
          </a:xfrm>
          <a:prstGeom prst="rect">
            <a:avLst/>
          </a:prstGeo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  <p:transition spd="slow"/>
  <p:hf sldNum="0" hdr="0" ftr="0" dt="0"/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</p:spTree>
  </p:cSld>
  <p:clrMapOvr>
    <a:masterClrMapping/>
  </p:clrMapOvr>
  <p:transition spd="slow"/>
  <p:hf sldNum="0" hdr="0" ftr="0" dt="0"/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  <p:transition spd="slow"/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1"/>
            <a:ext cx="10363200" cy="1362075"/>
          </a:xfrm>
          <a:prstGeom prst="rect">
            <a:avLst/>
          </a:prstGeom>
        </p:spPr>
        <p:txBody>
          <a:bodyPr anchor="t"/>
          <a:lstStyle>
            <a:lvl1pPr algn="l">
              <a:defRPr sz="5335" b="1" cap="all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665"/>
            </a:lvl1pPr>
            <a:lvl2pPr marL="609600" indent="0">
              <a:buNone/>
              <a:defRPr sz="2400"/>
            </a:lvl2pPr>
            <a:lvl3pPr marL="1219200" indent="0">
              <a:buNone/>
              <a:defRPr sz="2135"/>
            </a:lvl3pPr>
            <a:lvl4pPr marL="1828800" indent="0">
              <a:buNone/>
              <a:defRPr sz="1865"/>
            </a:lvl4pPr>
            <a:lvl5pPr marL="2438400" indent="0">
              <a:buNone/>
              <a:defRPr sz="1865"/>
            </a:lvl5pPr>
            <a:lvl6pPr marL="3048000" indent="0">
              <a:buNone/>
              <a:defRPr sz="1865"/>
            </a:lvl6pPr>
            <a:lvl7pPr marL="3657600" indent="0">
              <a:buNone/>
              <a:defRPr sz="1865"/>
            </a:lvl7pPr>
            <a:lvl8pPr marL="4267200" indent="0">
              <a:buNone/>
              <a:defRPr sz="1865"/>
            </a:lvl8pPr>
            <a:lvl9pPr marL="4876800" indent="0">
              <a:buNone/>
              <a:defRPr sz="1865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  <p:transition spd="slow"/>
  <p:hf sldNum="0"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410200" cy="4525963"/>
          </a:xfrm>
          <a:prstGeom prst="rect">
            <a:avLst/>
          </a:prstGeom>
        </p:spPr>
        <p:txBody>
          <a:bodyPr/>
          <a:lstStyle>
            <a:lvl1pPr>
              <a:defRPr sz="3735"/>
            </a:lvl1pPr>
            <a:lvl2pPr>
              <a:defRPr sz="3200"/>
            </a:lvl2pPr>
            <a:lvl3pPr>
              <a:defRPr sz="2665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00201"/>
            <a:ext cx="5410200" cy="4525963"/>
          </a:xfrm>
          <a:prstGeom prst="rect">
            <a:avLst/>
          </a:prstGeom>
        </p:spPr>
        <p:txBody>
          <a:bodyPr/>
          <a:lstStyle>
            <a:lvl1pPr>
              <a:defRPr sz="3735"/>
            </a:lvl1pPr>
            <a:lvl2pPr>
              <a:defRPr sz="3200"/>
            </a:lvl2pPr>
            <a:lvl3pPr>
              <a:defRPr sz="2665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  <p:transition spd="slow"/>
  <p:hf sldNum="0" hdr="0" ft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1" y="1535113"/>
            <a:ext cx="5386388" cy="63976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3200" b="1"/>
            </a:lvl1pPr>
            <a:lvl2pPr marL="609600" indent="0">
              <a:buNone/>
              <a:defRPr sz="2665" b="1"/>
            </a:lvl2pPr>
            <a:lvl3pPr marL="1219200" indent="0">
              <a:buNone/>
              <a:defRPr sz="2400" b="1"/>
            </a:lvl3pPr>
            <a:lvl4pPr marL="1828800" indent="0">
              <a:buNone/>
              <a:defRPr sz="2135" b="1"/>
            </a:lvl4pPr>
            <a:lvl5pPr marL="2438400" indent="0">
              <a:buNone/>
              <a:defRPr sz="2135" b="1"/>
            </a:lvl5pPr>
            <a:lvl6pPr marL="3048000" indent="0">
              <a:buNone/>
              <a:defRPr sz="2135" b="1"/>
            </a:lvl6pPr>
            <a:lvl7pPr marL="3657600" indent="0">
              <a:buNone/>
              <a:defRPr sz="2135" b="1"/>
            </a:lvl7pPr>
            <a:lvl8pPr marL="4267200" indent="0">
              <a:buNone/>
              <a:defRPr sz="2135" b="1"/>
            </a:lvl8pPr>
            <a:lvl9pPr marL="4876800" indent="0">
              <a:buNone/>
              <a:defRPr sz="2135" b="1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1" y="2174875"/>
            <a:ext cx="5386388" cy="3951288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665"/>
            </a:lvl2pPr>
            <a:lvl3pPr>
              <a:defRPr sz="2400"/>
            </a:lvl3pPr>
            <a:lvl4pPr>
              <a:defRPr sz="2135"/>
            </a:lvl4pPr>
            <a:lvl5pPr>
              <a:defRPr sz="2135"/>
            </a:lvl5pPr>
            <a:lvl6pPr>
              <a:defRPr sz="2135"/>
            </a:lvl6pPr>
            <a:lvl7pPr>
              <a:defRPr sz="2135"/>
            </a:lvl7pPr>
            <a:lvl8pPr>
              <a:defRPr sz="2135"/>
            </a:lvl8pPr>
            <a:lvl9pPr>
              <a:defRPr sz="2135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7" y="1535113"/>
            <a:ext cx="5389563" cy="63976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3200" b="1"/>
            </a:lvl1pPr>
            <a:lvl2pPr marL="609600" indent="0">
              <a:buNone/>
              <a:defRPr sz="2665" b="1"/>
            </a:lvl2pPr>
            <a:lvl3pPr marL="1219200" indent="0">
              <a:buNone/>
              <a:defRPr sz="2400" b="1"/>
            </a:lvl3pPr>
            <a:lvl4pPr marL="1828800" indent="0">
              <a:buNone/>
              <a:defRPr sz="2135" b="1"/>
            </a:lvl4pPr>
            <a:lvl5pPr marL="2438400" indent="0">
              <a:buNone/>
              <a:defRPr sz="2135" b="1"/>
            </a:lvl5pPr>
            <a:lvl6pPr marL="3048000" indent="0">
              <a:buNone/>
              <a:defRPr sz="2135" b="1"/>
            </a:lvl6pPr>
            <a:lvl7pPr marL="3657600" indent="0">
              <a:buNone/>
              <a:defRPr sz="2135" b="1"/>
            </a:lvl7pPr>
            <a:lvl8pPr marL="4267200" indent="0">
              <a:buNone/>
              <a:defRPr sz="2135" b="1"/>
            </a:lvl8pPr>
            <a:lvl9pPr marL="4876800" indent="0">
              <a:buNone/>
              <a:defRPr sz="2135" b="1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7" y="2174875"/>
            <a:ext cx="5389563" cy="3951288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665"/>
            </a:lvl2pPr>
            <a:lvl3pPr>
              <a:defRPr sz="2400"/>
            </a:lvl3pPr>
            <a:lvl4pPr>
              <a:defRPr sz="2135"/>
            </a:lvl4pPr>
            <a:lvl5pPr>
              <a:defRPr sz="2135"/>
            </a:lvl5pPr>
            <a:lvl6pPr>
              <a:defRPr sz="2135"/>
            </a:lvl6pPr>
            <a:lvl7pPr>
              <a:defRPr sz="2135"/>
            </a:lvl7pPr>
            <a:lvl8pPr>
              <a:defRPr sz="2135"/>
            </a:lvl8pPr>
            <a:lvl9pPr>
              <a:defRPr sz="2135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  <p:transition spd="slow"/>
  <p:hf sldNum="0" hdr="0" ftr="0" dt="0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</p:spTree>
  </p:cSld>
  <p:clrMapOvr>
    <a:masterClrMapping/>
  </p:clrMapOvr>
  <p:transition spd="slow"/>
  <p:hf sldNum="0" hdr="0" ftr="0" dt="0"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/>
  <p:hf sldNum="0" hdr="0" ftr="0" dt="0"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base"/>
            <a:fld id="{82F288E0-7875-42C4-84C8-98DBBD3BF4D2}" type="datetimeFigureOut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base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base"/>
            <a:fld id="{07CDC74C-45ED-4A0C-A917-DE2C14D2390D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base"/>
            <a:fld id="{82F288E0-7875-42C4-84C8-98DBBD3BF4D2}" type="datetimeFigureOut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base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base"/>
            <a:fld id="{07CDC74C-45ED-4A0C-A917-DE2C14D2390D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base"/>
            <a:fld id="{82F288E0-7875-42C4-84C8-98DBBD3BF4D2}" type="datetimeFigureOut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base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base"/>
            <a:fld id="{07CDC74C-45ED-4A0C-A917-DE2C14D2390D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9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9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base"/>
            <a:fld id="{82F288E0-7875-42C4-84C8-98DBBD3BF4D2}" type="datetimeFigureOut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base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base"/>
            <a:fld id="{07CDC74C-45ED-4A0C-A917-DE2C14D2390D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6" y="1778439"/>
            <a:ext cx="4873575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6" y="2665379"/>
            <a:ext cx="4873575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9" y="1778439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9" y="2665379"/>
            <a:ext cx="4897576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base"/>
            <a:fld id="{82F288E0-7875-42C4-84C8-98DBBD3BF4D2}" type="datetimeFigureOut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base"/>
            <a:endParaRPr lang="zh-CN" altLang="en-US" strike="noStrike" noProof="1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base"/>
            <a:fld id="{07CDC74C-45ED-4A0C-A917-DE2C14D2390D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base"/>
            <a:fld id="{82F288E0-7875-42C4-84C8-98DBBD3BF4D2}" type="datetimeFigureOut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base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base"/>
            <a:fld id="{07CDC74C-45ED-4A0C-A917-DE2C14D2390D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base"/>
            <a:fld id="{82F288E0-7875-42C4-84C8-98DBBD3BF4D2}" type="datetimeFigureOut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base"/>
            <a:endParaRPr lang="zh-CN" altLang="en-US" strike="noStrike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base"/>
            <a:fld id="{07CDC74C-45ED-4A0C-A917-DE2C14D2390D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49"/>
            <a:ext cx="4011613" cy="1162051"/>
          </a:xfrm>
          <a:prstGeom prst="rect">
            <a:avLst/>
          </a:prstGeom>
        </p:spPr>
        <p:txBody>
          <a:bodyPr anchor="b"/>
          <a:lstStyle>
            <a:lvl1pPr algn="l">
              <a:defRPr sz="2665" b="1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5" y="273052"/>
            <a:ext cx="6815137" cy="5853113"/>
          </a:xfrm>
          <a:prstGeom prst="rect">
            <a:avLst/>
          </a:prstGeom>
        </p:spPr>
        <p:txBody>
          <a:bodyPr/>
          <a:lstStyle>
            <a:lvl1pPr>
              <a:defRPr sz="4265"/>
            </a:lvl1pPr>
            <a:lvl2pPr>
              <a:defRPr sz="3735"/>
            </a:lvl2pPr>
            <a:lvl3pPr>
              <a:defRPr sz="3200"/>
            </a:lvl3pPr>
            <a:lvl4pPr>
              <a:defRPr sz="2665"/>
            </a:lvl4pPr>
            <a:lvl5pPr>
              <a:defRPr sz="2665"/>
            </a:lvl5pPr>
            <a:lvl6pPr>
              <a:defRPr sz="2665"/>
            </a:lvl6pPr>
            <a:lvl7pPr>
              <a:defRPr sz="2665"/>
            </a:lvl7pPr>
            <a:lvl8pPr>
              <a:defRPr sz="2665"/>
            </a:lvl8pPr>
            <a:lvl9pPr>
              <a:defRPr sz="2665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1"/>
            <a:ext cx="40116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65"/>
            </a:lvl1pPr>
            <a:lvl2pPr marL="609600" indent="0">
              <a:buNone/>
              <a:defRPr sz="1600"/>
            </a:lvl2pPr>
            <a:lvl3pPr marL="1219200" indent="0">
              <a:buNone/>
              <a:defRPr sz="1335"/>
            </a:lvl3pPr>
            <a:lvl4pPr marL="1828800" indent="0">
              <a:buNone/>
              <a:defRPr sz="1200"/>
            </a:lvl4pPr>
            <a:lvl5pPr marL="2438400" indent="0">
              <a:buNone/>
              <a:defRPr sz="1200"/>
            </a:lvl5pPr>
            <a:lvl6pPr marL="3048000" indent="0">
              <a:buNone/>
              <a:defRPr sz="1200"/>
            </a:lvl6pPr>
            <a:lvl7pPr marL="3657600" indent="0">
              <a:buNone/>
              <a:defRPr sz="1200"/>
            </a:lvl7pPr>
            <a:lvl8pPr marL="4267200" indent="0">
              <a:buNone/>
              <a:defRPr sz="1200"/>
            </a:lvl8pPr>
            <a:lvl9pPr marL="4876800" indent="0">
              <a:buNone/>
              <a:defRPr sz="12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  <p:transition spd="slow"/>
  <p:hf sldNum="0" hdr="0" ftr="0" dt="0"/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1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base"/>
            <a:fld id="{82F288E0-7875-42C4-84C8-98DBBD3BF4D2}" type="datetimeFigureOut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base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base"/>
            <a:fld id="{07CDC74C-45ED-4A0C-A917-DE2C14D2390D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9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9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base"/>
            <a:fld id="{82F288E0-7875-42C4-84C8-98DBBD3BF4D2}" type="datetimeFigureOut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base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base"/>
            <a:fld id="{07CDC74C-45ED-4A0C-A917-DE2C14D2390D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9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base"/>
            <a:fld id="{82F288E0-7875-42C4-84C8-98DBBD3BF4D2}" type="datetimeFigureOut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base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base"/>
            <a:fld id="{07CDC74C-45ED-4A0C-A917-DE2C14D2390D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7"/>
            <a:ext cx="10363200" cy="1470025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609600" indent="0" algn="ctr">
              <a:buNone/>
              <a:defRPr/>
            </a:lvl2pPr>
            <a:lvl3pPr marL="1219200" indent="0" algn="ctr">
              <a:buNone/>
              <a:defRPr/>
            </a:lvl3pPr>
            <a:lvl4pPr marL="1828800" indent="0" algn="ctr">
              <a:buNone/>
              <a:defRPr/>
            </a:lvl4pPr>
            <a:lvl5pPr marL="2438400" indent="0" algn="ctr">
              <a:buNone/>
              <a:defRPr/>
            </a:lvl5pPr>
            <a:lvl6pPr marL="3048000" indent="0" algn="ctr">
              <a:buNone/>
              <a:defRPr/>
            </a:lvl6pPr>
            <a:lvl7pPr marL="3657600" indent="0" algn="ctr">
              <a:buNone/>
              <a:defRPr/>
            </a:lvl7pPr>
            <a:lvl8pPr marL="4267200" indent="0" algn="ctr">
              <a:buNone/>
              <a:defRPr/>
            </a:lvl8pPr>
            <a:lvl9pPr marL="4876800" indent="0" algn="ctr">
              <a:buNone/>
              <a:defRPr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</p:spTree>
  </p:cSld>
  <p:clrMapOvr>
    <a:masterClrMapping/>
  </p:clrMapOvr>
  <p:transition spd="slow"/>
  <p:hf sldNum="0" hdr="0" ftr="0" dt="0"/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  <p:transition spd="slow"/>
  <p:hf sldNum="0" hdr="0" ftr="0" dt="0"/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1"/>
            <a:ext cx="10363200" cy="1362075"/>
          </a:xfrm>
          <a:prstGeom prst="rect">
            <a:avLst/>
          </a:prstGeom>
        </p:spPr>
        <p:txBody>
          <a:bodyPr anchor="t"/>
          <a:lstStyle>
            <a:lvl1pPr algn="l">
              <a:defRPr sz="5335" b="1" cap="all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665"/>
            </a:lvl1pPr>
            <a:lvl2pPr marL="609600" indent="0">
              <a:buNone/>
              <a:defRPr sz="2400"/>
            </a:lvl2pPr>
            <a:lvl3pPr marL="1219200" indent="0">
              <a:buNone/>
              <a:defRPr sz="2135"/>
            </a:lvl3pPr>
            <a:lvl4pPr marL="1828800" indent="0">
              <a:buNone/>
              <a:defRPr sz="1865"/>
            </a:lvl4pPr>
            <a:lvl5pPr marL="2438400" indent="0">
              <a:buNone/>
              <a:defRPr sz="1865"/>
            </a:lvl5pPr>
            <a:lvl6pPr marL="3048000" indent="0">
              <a:buNone/>
              <a:defRPr sz="1865"/>
            </a:lvl6pPr>
            <a:lvl7pPr marL="3657600" indent="0">
              <a:buNone/>
              <a:defRPr sz="1865"/>
            </a:lvl7pPr>
            <a:lvl8pPr marL="4267200" indent="0">
              <a:buNone/>
              <a:defRPr sz="1865"/>
            </a:lvl8pPr>
            <a:lvl9pPr marL="4876800" indent="0">
              <a:buNone/>
              <a:defRPr sz="1865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  <p:transition spd="slow"/>
  <p:hf sldNum="0" hdr="0" ftr="0" dt="0"/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410200" cy="4525963"/>
          </a:xfrm>
          <a:prstGeom prst="rect">
            <a:avLst/>
          </a:prstGeom>
        </p:spPr>
        <p:txBody>
          <a:bodyPr/>
          <a:lstStyle>
            <a:lvl1pPr>
              <a:defRPr sz="3735"/>
            </a:lvl1pPr>
            <a:lvl2pPr>
              <a:defRPr sz="3200"/>
            </a:lvl2pPr>
            <a:lvl3pPr>
              <a:defRPr sz="2665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00201"/>
            <a:ext cx="5410200" cy="4525963"/>
          </a:xfrm>
          <a:prstGeom prst="rect">
            <a:avLst/>
          </a:prstGeom>
        </p:spPr>
        <p:txBody>
          <a:bodyPr/>
          <a:lstStyle>
            <a:lvl1pPr>
              <a:defRPr sz="3735"/>
            </a:lvl1pPr>
            <a:lvl2pPr>
              <a:defRPr sz="3200"/>
            </a:lvl2pPr>
            <a:lvl3pPr>
              <a:defRPr sz="2665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  <p:transition spd="slow"/>
  <p:hf sldNum="0" hdr="0" ftr="0" dt="0"/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1" y="1535113"/>
            <a:ext cx="5386388" cy="63976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3200" b="1"/>
            </a:lvl1pPr>
            <a:lvl2pPr marL="609600" indent="0">
              <a:buNone/>
              <a:defRPr sz="2665" b="1"/>
            </a:lvl2pPr>
            <a:lvl3pPr marL="1219200" indent="0">
              <a:buNone/>
              <a:defRPr sz="2400" b="1"/>
            </a:lvl3pPr>
            <a:lvl4pPr marL="1828800" indent="0">
              <a:buNone/>
              <a:defRPr sz="2135" b="1"/>
            </a:lvl4pPr>
            <a:lvl5pPr marL="2438400" indent="0">
              <a:buNone/>
              <a:defRPr sz="2135" b="1"/>
            </a:lvl5pPr>
            <a:lvl6pPr marL="3048000" indent="0">
              <a:buNone/>
              <a:defRPr sz="2135" b="1"/>
            </a:lvl6pPr>
            <a:lvl7pPr marL="3657600" indent="0">
              <a:buNone/>
              <a:defRPr sz="2135" b="1"/>
            </a:lvl7pPr>
            <a:lvl8pPr marL="4267200" indent="0">
              <a:buNone/>
              <a:defRPr sz="2135" b="1"/>
            </a:lvl8pPr>
            <a:lvl9pPr marL="4876800" indent="0">
              <a:buNone/>
              <a:defRPr sz="2135" b="1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1" y="2174875"/>
            <a:ext cx="5386388" cy="3951288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665"/>
            </a:lvl2pPr>
            <a:lvl3pPr>
              <a:defRPr sz="2400"/>
            </a:lvl3pPr>
            <a:lvl4pPr>
              <a:defRPr sz="2135"/>
            </a:lvl4pPr>
            <a:lvl5pPr>
              <a:defRPr sz="2135"/>
            </a:lvl5pPr>
            <a:lvl6pPr>
              <a:defRPr sz="2135"/>
            </a:lvl6pPr>
            <a:lvl7pPr>
              <a:defRPr sz="2135"/>
            </a:lvl7pPr>
            <a:lvl8pPr>
              <a:defRPr sz="2135"/>
            </a:lvl8pPr>
            <a:lvl9pPr>
              <a:defRPr sz="2135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7" y="1535113"/>
            <a:ext cx="5389563" cy="63976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3200" b="1"/>
            </a:lvl1pPr>
            <a:lvl2pPr marL="609600" indent="0">
              <a:buNone/>
              <a:defRPr sz="2665" b="1"/>
            </a:lvl2pPr>
            <a:lvl3pPr marL="1219200" indent="0">
              <a:buNone/>
              <a:defRPr sz="2400" b="1"/>
            </a:lvl3pPr>
            <a:lvl4pPr marL="1828800" indent="0">
              <a:buNone/>
              <a:defRPr sz="2135" b="1"/>
            </a:lvl4pPr>
            <a:lvl5pPr marL="2438400" indent="0">
              <a:buNone/>
              <a:defRPr sz="2135" b="1"/>
            </a:lvl5pPr>
            <a:lvl6pPr marL="3048000" indent="0">
              <a:buNone/>
              <a:defRPr sz="2135" b="1"/>
            </a:lvl6pPr>
            <a:lvl7pPr marL="3657600" indent="0">
              <a:buNone/>
              <a:defRPr sz="2135" b="1"/>
            </a:lvl7pPr>
            <a:lvl8pPr marL="4267200" indent="0">
              <a:buNone/>
              <a:defRPr sz="2135" b="1"/>
            </a:lvl8pPr>
            <a:lvl9pPr marL="4876800" indent="0">
              <a:buNone/>
              <a:defRPr sz="2135" b="1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7" y="2174875"/>
            <a:ext cx="5389563" cy="3951288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665"/>
            </a:lvl2pPr>
            <a:lvl3pPr>
              <a:defRPr sz="2400"/>
            </a:lvl3pPr>
            <a:lvl4pPr>
              <a:defRPr sz="2135"/>
            </a:lvl4pPr>
            <a:lvl5pPr>
              <a:defRPr sz="2135"/>
            </a:lvl5pPr>
            <a:lvl6pPr>
              <a:defRPr sz="2135"/>
            </a:lvl6pPr>
            <a:lvl7pPr>
              <a:defRPr sz="2135"/>
            </a:lvl7pPr>
            <a:lvl8pPr>
              <a:defRPr sz="2135"/>
            </a:lvl8pPr>
            <a:lvl9pPr>
              <a:defRPr sz="2135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  <p:transition spd="slow"/>
  <p:hf sldNum="0" hdr="0" ftr="0" dt="0"/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</p:spTree>
  </p:cSld>
  <p:clrMapOvr>
    <a:masterClrMapping/>
  </p:clrMapOvr>
  <p:transition spd="slow"/>
  <p:hf sldNum="0" hdr="0" ftr="0" dt="0"/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/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9"/>
          </a:xfrm>
          <a:prstGeom prst="rect">
            <a:avLst/>
          </a:prstGeom>
        </p:spPr>
        <p:txBody>
          <a:bodyPr anchor="b"/>
          <a:lstStyle>
            <a:lvl1pPr algn="l">
              <a:defRPr sz="2665" b="1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265"/>
            </a:lvl1pPr>
            <a:lvl2pPr marL="609600" indent="0">
              <a:buNone/>
              <a:defRPr sz="3735"/>
            </a:lvl2pPr>
            <a:lvl3pPr marL="1219200" indent="0">
              <a:buNone/>
              <a:defRPr sz="3200"/>
            </a:lvl3pPr>
            <a:lvl4pPr marL="1828800" indent="0">
              <a:buNone/>
              <a:defRPr sz="2665"/>
            </a:lvl4pPr>
            <a:lvl5pPr marL="2438400" indent="0">
              <a:buNone/>
              <a:defRPr sz="2665"/>
            </a:lvl5pPr>
            <a:lvl6pPr marL="3048000" indent="0">
              <a:buNone/>
              <a:defRPr sz="2665"/>
            </a:lvl6pPr>
            <a:lvl7pPr marL="3657600" indent="0">
              <a:buNone/>
              <a:defRPr sz="2665"/>
            </a:lvl7pPr>
            <a:lvl8pPr marL="4267200" indent="0">
              <a:buNone/>
              <a:defRPr sz="2665"/>
            </a:lvl8pPr>
            <a:lvl9pPr marL="4876800" indent="0">
              <a:buNone/>
              <a:defRPr sz="2665"/>
            </a:lvl9pPr>
          </a:lstStyle>
          <a:p>
            <a:pPr lvl="0" fontAlgn="base"/>
            <a:endParaRPr lang="zh-CN" altLang="en-US" strike="noStrike" noProof="0" smtClean="0">
              <a:sym typeface="Calibri" panose="020F0502020204030204" pitchFamily="34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7"/>
            <a:ext cx="7315200" cy="8048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65"/>
            </a:lvl1pPr>
            <a:lvl2pPr marL="609600" indent="0">
              <a:buNone/>
              <a:defRPr sz="1600"/>
            </a:lvl2pPr>
            <a:lvl3pPr marL="1219200" indent="0">
              <a:buNone/>
              <a:defRPr sz="1335"/>
            </a:lvl3pPr>
            <a:lvl4pPr marL="1828800" indent="0">
              <a:buNone/>
              <a:defRPr sz="1200"/>
            </a:lvl4pPr>
            <a:lvl5pPr marL="2438400" indent="0">
              <a:buNone/>
              <a:defRPr sz="1200"/>
            </a:lvl5pPr>
            <a:lvl6pPr marL="3048000" indent="0">
              <a:buNone/>
              <a:defRPr sz="1200"/>
            </a:lvl6pPr>
            <a:lvl7pPr marL="3657600" indent="0">
              <a:buNone/>
              <a:defRPr sz="1200"/>
            </a:lvl7pPr>
            <a:lvl8pPr marL="4267200" indent="0">
              <a:buNone/>
              <a:defRPr sz="1200"/>
            </a:lvl8pPr>
            <a:lvl9pPr marL="4876800" indent="0">
              <a:buNone/>
              <a:defRPr sz="12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  <p:transition spd="slow"/>
  <p:hf sldNum="0" hdr="0" ftr="0" dt="0"/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49"/>
            <a:ext cx="4011613" cy="1162051"/>
          </a:xfrm>
          <a:prstGeom prst="rect">
            <a:avLst/>
          </a:prstGeom>
        </p:spPr>
        <p:txBody>
          <a:bodyPr anchor="b"/>
          <a:lstStyle>
            <a:lvl1pPr algn="l">
              <a:defRPr sz="2665" b="1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5" y="273052"/>
            <a:ext cx="6815137" cy="5853113"/>
          </a:xfrm>
          <a:prstGeom prst="rect">
            <a:avLst/>
          </a:prstGeom>
        </p:spPr>
        <p:txBody>
          <a:bodyPr/>
          <a:lstStyle>
            <a:lvl1pPr>
              <a:defRPr sz="4265"/>
            </a:lvl1pPr>
            <a:lvl2pPr>
              <a:defRPr sz="3735"/>
            </a:lvl2pPr>
            <a:lvl3pPr>
              <a:defRPr sz="3200"/>
            </a:lvl3pPr>
            <a:lvl4pPr>
              <a:defRPr sz="2665"/>
            </a:lvl4pPr>
            <a:lvl5pPr>
              <a:defRPr sz="2665"/>
            </a:lvl5pPr>
            <a:lvl6pPr>
              <a:defRPr sz="2665"/>
            </a:lvl6pPr>
            <a:lvl7pPr>
              <a:defRPr sz="2665"/>
            </a:lvl7pPr>
            <a:lvl8pPr>
              <a:defRPr sz="2665"/>
            </a:lvl8pPr>
            <a:lvl9pPr>
              <a:defRPr sz="2665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1"/>
            <a:ext cx="40116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65"/>
            </a:lvl1pPr>
            <a:lvl2pPr marL="609600" indent="0">
              <a:buNone/>
              <a:defRPr sz="1600"/>
            </a:lvl2pPr>
            <a:lvl3pPr marL="1219200" indent="0">
              <a:buNone/>
              <a:defRPr sz="1335"/>
            </a:lvl3pPr>
            <a:lvl4pPr marL="1828800" indent="0">
              <a:buNone/>
              <a:defRPr sz="1200"/>
            </a:lvl4pPr>
            <a:lvl5pPr marL="2438400" indent="0">
              <a:buNone/>
              <a:defRPr sz="1200"/>
            </a:lvl5pPr>
            <a:lvl6pPr marL="3048000" indent="0">
              <a:buNone/>
              <a:defRPr sz="1200"/>
            </a:lvl6pPr>
            <a:lvl7pPr marL="3657600" indent="0">
              <a:buNone/>
              <a:defRPr sz="1200"/>
            </a:lvl7pPr>
            <a:lvl8pPr marL="4267200" indent="0">
              <a:buNone/>
              <a:defRPr sz="1200"/>
            </a:lvl8pPr>
            <a:lvl9pPr marL="4876800" indent="0">
              <a:buNone/>
              <a:defRPr sz="12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  <p:transition spd="slow"/>
  <p:hf sldNum="0" hdr="0" ftr="0" dt="0"/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9"/>
          </a:xfrm>
          <a:prstGeom prst="rect">
            <a:avLst/>
          </a:prstGeom>
        </p:spPr>
        <p:txBody>
          <a:bodyPr anchor="b"/>
          <a:lstStyle>
            <a:lvl1pPr algn="l">
              <a:defRPr sz="2665" b="1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265"/>
            </a:lvl1pPr>
            <a:lvl2pPr marL="609600" indent="0">
              <a:buNone/>
              <a:defRPr sz="3735"/>
            </a:lvl2pPr>
            <a:lvl3pPr marL="1219200" indent="0">
              <a:buNone/>
              <a:defRPr sz="3200"/>
            </a:lvl3pPr>
            <a:lvl4pPr marL="1828800" indent="0">
              <a:buNone/>
              <a:defRPr sz="2665"/>
            </a:lvl4pPr>
            <a:lvl5pPr marL="2438400" indent="0">
              <a:buNone/>
              <a:defRPr sz="2665"/>
            </a:lvl5pPr>
            <a:lvl6pPr marL="3048000" indent="0">
              <a:buNone/>
              <a:defRPr sz="2665"/>
            </a:lvl6pPr>
            <a:lvl7pPr marL="3657600" indent="0">
              <a:buNone/>
              <a:defRPr sz="2665"/>
            </a:lvl7pPr>
            <a:lvl8pPr marL="4267200" indent="0">
              <a:buNone/>
              <a:defRPr sz="2665"/>
            </a:lvl8pPr>
            <a:lvl9pPr marL="4876800" indent="0">
              <a:buNone/>
              <a:defRPr sz="2665"/>
            </a:lvl9pPr>
          </a:lstStyle>
          <a:p>
            <a:pPr lvl="0" fontAlgn="base"/>
            <a:endParaRPr lang="zh-CN" altLang="en-US" strike="noStrike" noProof="0" smtClean="0">
              <a:sym typeface="Calibri" panose="020F0502020204030204" pitchFamily="34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7"/>
            <a:ext cx="7315200" cy="8048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65"/>
            </a:lvl1pPr>
            <a:lvl2pPr marL="609600" indent="0">
              <a:buNone/>
              <a:defRPr sz="1600"/>
            </a:lvl2pPr>
            <a:lvl3pPr marL="1219200" indent="0">
              <a:buNone/>
              <a:defRPr sz="1335"/>
            </a:lvl3pPr>
            <a:lvl4pPr marL="1828800" indent="0">
              <a:buNone/>
              <a:defRPr sz="1200"/>
            </a:lvl4pPr>
            <a:lvl5pPr marL="2438400" indent="0">
              <a:buNone/>
              <a:defRPr sz="1200"/>
            </a:lvl5pPr>
            <a:lvl6pPr marL="3048000" indent="0">
              <a:buNone/>
              <a:defRPr sz="1200"/>
            </a:lvl6pPr>
            <a:lvl7pPr marL="3657600" indent="0">
              <a:buNone/>
              <a:defRPr sz="1200"/>
            </a:lvl7pPr>
            <a:lvl8pPr marL="4267200" indent="0">
              <a:buNone/>
              <a:defRPr sz="1200"/>
            </a:lvl8pPr>
            <a:lvl9pPr marL="4876800" indent="0">
              <a:buNone/>
              <a:defRPr sz="12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  <p:transition spd="slow"/>
  <p:hf sldNum="0" hdr="0" ftr="0" dt="0"/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  <p:transition spd="slow"/>
  <p:hf sldNum="0" hdr="0" ftr="0" dt="0"/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40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40"/>
            <a:ext cx="8077200" cy="5851525"/>
          </a:xfrm>
          <a:prstGeom prst="rect">
            <a:avLst/>
          </a:prstGeo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  <p:transition spd="slow"/>
  <p:hf sldNum="0" hdr="0" ftr="0" dt="0"/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</p:spTree>
  </p:cSld>
  <p:clrMapOvr>
    <a:masterClrMapping/>
  </p:clrMapOvr>
  <p:transition spd="slow"/>
  <p:hf sldNum="0" hdr="0" ftr="0" dt="0"/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5" Type="http://schemas.openxmlformats.org/officeDocument/2006/relationships/theme" Target="../theme/theme1.xml"/><Relationship Id="rId74" Type="http://schemas.openxmlformats.org/officeDocument/2006/relationships/image" Target="../media/image2.png"/><Relationship Id="rId73" Type="http://schemas.openxmlformats.org/officeDocument/2006/relationships/image" Target="../media/image1.png"/><Relationship Id="rId72" Type="http://schemas.openxmlformats.org/officeDocument/2006/relationships/slideLayout" Target="../slideLayouts/slideLayout72.xml"/><Relationship Id="rId71" Type="http://schemas.openxmlformats.org/officeDocument/2006/relationships/slideLayout" Target="../slideLayouts/slideLayout71.xml"/><Relationship Id="rId70" Type="http://schemas.openxmlformats.org/officeDocument/2006/relationships/slideLayout" Target="../slideLayouts/slideLayout70.xml"/><Relationship Id="rId7" Type="http://schemas.openxmlformats.org/officeDocument/2006/relationships/slideLayout" Target="../slideLayouts/slideLayout7.xml"/><Relationship Id="rId69" Type="http://schemas.openxmlformats.org/officeDocument/2006/relationships/slideLayout" Target="../slideLayouts/slideLayout69.xml"/><Relationship Id="rId68" Type="http://schemas.openxmlformats.org/officeDocument/2006/relationships/slideLayout" Target="../slideLayouts/slideLayout68.xml"/><Relationship Id="rId67" Type="http://schemas.openxmlformats.org/officeDocument/2006/relationships/slideLayout" Target="../slideLayouts/slideLayout67.xml"/><Relationship Id="rId66" Type="http://schemas.openxmlformats.org/officeDocument/2006/relationships/slideLayout" Target="../slideLayouts/slideLayout66.xml"/><Relationship Id="rId65" Type="http://schemas.openxmlformats.org/officeDocument/2006/relationships/slideLayout" Target="../slideLayouts/slideLayout65.xml"/><Relationship Id="rId64" Type="http://schemas.openxmlformats.org/officeDocument/2006/relationships/slideLayout" Target="../slideLayouts/slideLayout64.xml"/><Relationship Id="rId63" Type="http://schemas.openxmlformats.org/officeDocument/2006/relationships/slideLayout" Target="../slideLayouts/slideLayout63.xml"/><Relationship Id="rId62" Type="http://schemas.openxmlformats.org/officeDocument/2006/relationships/slideLayout" Target="../slideLayouts/slideLayout62.xml"/><Relationship Id="rId61" Type="http://schemas.openxmlformats.org/officeDocument/2006/relationships/slideLayout" Target="../slideLayouts/slideLayout61.xml"/><Relationship Id="rId60" Type="http://schemas.openxmlformats.org/officeDocument/2006/relationships/slideLayout" Target="../slideLayouts/slideLayout60.xml"/><Relationship Id="rId6" Type="http://schemas.openxmlformats.org/officeDocument/2006/relationships/slideLayout" Target="../slideLayouts/slideLayout6.xml"/><Relationship Id="rId59" Type="http://schemas.openxmlformats.org/officeDocument/2006/relationships/slideLayout" Target="../slideLayouts/slideLayout59.xml"/><Relationship Id="rId58" Type="http://schemas.openxmlformats.org/officeDocument/2006/relationships/slideLayout" Target="../slideLayouts/slideLayout58.xml"/><Relationship Id="rId57" Type="http://schemas.openxmlformats.org/officeDocument/2006/relationships/slideLayout" Target="../slideLayouts/slideLayout57.xml"/><Relationship Id="rId56" Type="http://schemas.openxmlformats.org/officeDocument/2006/relationships/slideLayout" Target="../slideLayouts/slideLayout56.xml"/><Relationship Id="rId55" Type="http://schemas.openxmlformats.org/officeDocument/2006/relationships/slideLayout" Target="../slideLayouts/slideLayout55.xml"/><Relationship Id="rId54" Type="http://schemas.openxmlformats.org/officeDocument/2006/relationships/slideLayout" Target="../slideLayouts/slideLayout54.xml"/><Relationship Id="rId53" Type="http://schemas.openxmlformats.org/officeDocument/2006/relationships/slideLayout" Target="../slideLayouts/slideLayout53.xml"/><Relationship Id="rId52" Type="http://schemas.openxmlformats.org/officeDocument/2006/relationships/slideLayout" Target="../slideLayouts/slideLayout52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" Type="http://schemas.openxmlformats.org/officeDocument/2006/relationships/slideLayout" Target="../slideLayouts/slideLayout5.xml"/><Relationship Id="rId49" Type="http://schemas.openxmlformats.org/officeDocument/2006/relationships/slideLayout" Target="../slideLayouts/slideLayout4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0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" Type="http://schemas.openxmlformats.org/officeDocument/2006/relationships/slideLayout" Target="../slideLayouts/slideLayout3.xml"/><Relationship Id="rId29" Type="http://schemas.openxmlformats.org/officeDocument/2006/relationships/slideLayout" Target="../slideLayouts/slideLayout29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81.xml"/><Relationship Id="rId8" Type="http://schemas.openxmlformats.org/officeDocument/2006/relationships/slideLayout" Target="../slideLayouts/slideLayout80.xml"/><Relationship Id="rId7" Type="http://schemas.openxmlformats.org/officeDocument/2006/relationships/slideLayout" Target="../slideLayouts/slideLayout79.xml"/><Relationship Id="rId6" Type="http://schemas.openxmlformats.org/officeDocument/2006/relationships/slideLayout" Target="../slideLayouts/slideLayout78.xml"/><Relationship Id="rId5" Type="http://schemas.openxmlformats.org/officeDocument/2006/relationships/slideLayout" Target="../slideLayouts/slideLayout77.xml"/><Relationship Id="rId4" Type="http://schemas.openxmlformats.org/officeDocument/2006/relationships/slideLayout" Target="../slideLayouts/slideLayout76.xml"/><Relationship Id="rId3" Type="http://schemas.openxmlformats.org/officeDocument/2006/relationships/slideLayout" Target="../slideLayouts/slideLayout75.xml"/><Relationship Id="rId2" Type="http://schemas.openxmlformats.org/officeDocument/2006/relationships/slideLayout" Target="../slideLayouts/slideLayout74.xml"/><Relationship Id="rId11" Type="http://schemas.openxmlformats.org/officeDocument/2006/relationships/theme" Target="../theme/theme2.xml"/><Relationship Id="rId10" Type="http://schemas.openxmlformats.org/officeDocument/2006/relationships/slideLayout" Target="../slideLayouts/slideLayout82.xml"/><Relationship Id="rId1" Type="http://schemas.openxmlformats.org/officeDocument/2006/relationships/slideLayout" Target="../slideLayouts/slideLayout73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1.xml"/><Relationship Id="rId8" Type="http://schemas.openxmlformats.org/officeDocument/2006/relationships/slideLayout" Target="../slideLayouts/slideLayout90.xml"/><Relationship Id="rId75" Type="http://schemas.openxmlformats.org/officeDocument/2006/relationships/theme" Target="../theme/theme3.xml"/><Relationship Id="rId74" Type="http://schemas.openxmlformats.org/officeDocument/2006/relationships/image" Target="../media/image2.png"/><Relationship Id="rId73" Type="http://schemas.openxmlformats.org/officeDocument/2006/relationships/image" Target="../media/image1.png"/><Relationship Id="rId72" Type="http://schemas.openxmlformats.org/officeDocument/2006/relationships/slideLayout" Target="../slideLayouts/slideLayout154.xml"/><Relationship Id="rId71" Type="http://schemas.openxmlformats.org/officeDocument/2006/relationships/slideLayout" Target="../slideLayouts/slideLayout153.xml"/><Relationship Id="rId70" Type="http://schemas.openxmlformats.org/officeDocument/2006/relationships/slideLayout" Target="../slideLayouts/slideLayout152.xml"/><Relationship Id="rId7" Type="http://schemas.openxmlformats.org/officeDocument/2006/relationships/slideLayout" Target="../slideLayouts/slideLayout89.xml"/><Relationship Id="rId69" Type="http://schemas.openxmlformats.org/officeDocument/2006/relationships/slideLayout" Target="../slideLayouts/slideLayout151.xml"/><Relationship Id="rId68" Type="http://schemas.openxmlformats.org/officeDocument/2006/relationships/slideLayout" Target="../slideLayouts/slideLayout150.xml"/><Relationship Id="rId67" Type="http://schemas.openxmlformats.org/officeDocument/2006/relationships/slideLayout" Target="../slideLayouts/slideLayout149.xml"/><Relationship Id="rId66" Type="http://schemas.openxmlformats.org/officeDocument/2006/relationships/slideLayout" Target="../slideLayouts/slideLayout148.xml"/><Relationship Id="rId65" Type="http://schemas.openxmlformats.org/officeDocument/2006/relationships/slideLayout" Target="../slideLayouts/slideLayout147.xml"/><Relationship Id="rId64" Type="http://schemas.openxmlformats.org/officeDocument/2006/relationships/slideLayout" Target="../slideLayouts/slideLayout146.xml"/><Relationship Id="rId63" Type="http://schemas.openxmlformats.org/officeDocument/2006/relationships/slideLayout" Target="../slideLayouts/slideLayout145.xml"/><Relationship Id="rId62" Type="http://schemas.openxmlformats.org/officeDocument/2006/relationships/slideLayout" Target="../slideLayouts/slideLayout144.xml"/><Relationship Id="rId61" Type="http://schemas.openxmlformats.org/officeDocument/2006/relationships/slideLayout" Target="../slideLayouts/slideLayout143.xml"/><Relationship Id="rId60" Type="http://schemas.openxmlformats.org/officeDocument/2006/relationships/slideLayout" Target="../slideLayouts/slideLayout142.xml"/><Relationship Id="rId6" Type="http://schemas.openxmlformats.org/officeDocument/2006/relationships/slideLayout" Target="../slideLayouts/slideLayout88.xml"/><Relationship Id="rId59" Type="http://schemas.openxmlformats.org/officeDocument/2006/relationships/slideLayout" Target="../slideLayouts/slideLayout141.xml"/><Relationship Id="rId58" Type="http://schemas.openxmlformats.org/officeDocument/2006/relationships/slideLayout" Target="../slideLayouts/slideLayout140.xml"/><Relationship Id="rId57" Type="http://schemas.openxmlformats.org/officeDocument/2006/relationships/slideLayout" Target="../slideLayouts/slideLayout139.xml"/><Relationship Id="rId56" Type="http://schemas.openxmlformats.org/officeDocument/2006/relationships/slideLayout" Target="../slideLayouts/slideLayout138.xml"/><Relationship Id="rId55" Type="http://schemas.openxmlformats.org/officeDocument/2006/relationships/slideLayout" Target="../slideLayouts/slideLayout137.xml"/><Relationship Id="rId54" Type="http://schemas.openxmlformats.org/officeDocument/2006/relationships/slideLayout" Target="../slideLayouts/slideLayout136.xml"/><Relationship Id="rId53" Type="http://schemas.openxmlformats.org/officeDocument/2006/relationships/slideLayout" Target="../slideLayouts/slideLayout135.xml"/><Relationship Id="rId52" Type="http://schemas.openxmlformats.org/officeDocument/2006/relationships/slideLayout" Target="../slideLayouts/slideLayout134.xml"/><Relationship Id="rId51" Type="http://schemas.openxmlformats.org/officeDocument/2006/relationships/slideLayout" Target="../slideLayouts/slideLayout133.xml"/><Relationship Id="rId50" Type="http://schemas.openxmlformats.org/officeDocument/2006/relationships/slideLayout" Target="../slideLayouts/slideLayout132.xml"/><Relationship Id="rId5" Type="http://schemas.openxmlformats.org/officeDocument/2006/relationships/slideLayout" Target="../slideLayouts/slideLayout87.xml"/><Relationship Id="rId49" Type="http://schemas.openxmlformats.org/officeDocument/2006/relationships/slideLayout" Target="../slideLayouts/slideLayout131.xml"/><Relationship Id="rId48" Type="http://schemas.openxmlformats.org/officeDocument/2006/relationships/slideLayout" Target="../slideLayouts/slideLayout130.xml"/><Relationship Id="rId47" Type="http://schemas.openxmlformats.org/officeDocument/2006/relationships/slideLayout" Target="../slideLayouts/slideLayout129.xml"/><Relationship Id="rId46" Type="http://schemas.openxmlformats.org/officeDocument/2006/relationships/slideLayout" Target="../slideLayouts/slideLayout128.xml"/><Relationship Id="rId45" Type="http://schemas.openxmlformats.org/officeDocument/2006/relationships/slideLayout" Target="../slideLayouts/slideLayout127.xml"/><Relationship Id="rId44" Type="http://schemas.openxmlformats.org/officeDocument/2006/relationships/slideLayout" Target="../slideLayouts/slideLayout126.xml"/><Relationship Id="rId43" Type="http://schemas.openxmlformats.org/officeDocument/2006/relationships/slideLayout" Target="../slideLayouts/slideLayout125.xml"/><Relationship Id="rId42" Type="http://schemas.openxmlformats.org/officeDocument/2006/relationships/slideLayout" Target="../slideLayouts/slideLayout124.xml"/><Relationship Id="rId41" Type="http://schemas.openxmlformats.org/officeDocument/2006/relationships/slideLayout" Target="../slideLayouts/slideLayout123.xml"/><Relationship Id="rId40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86.xml"/><Relationship Id="rId39" Type="http://schemas.openxmlformats.org/officeDocument/2006/relationships/slideLayout" Target="../slideLayouts/slideLayout121.xml"/><Relationship Id="rId38" Type="http://schemas.openxmlformats.org/officeDocument/2006/relationships/slideLayout" Target="../slideLayouts/slideLayout120.xml"/><Relationship Id="rId37" Type="http://schemas.openxmlformats.org/officeDocument/2006/relationships/slideLayout" Target="../slideLayouts/slideLayout119.xml"/><Relationship Id="rId36" Type="http://schemas.openxmlformats.org/officeDocument/2006/relationships/slideLayout" Target="../slideLayouts/slideLayout118.xml"/><Relationship Id="rId35" Type="http://schemas.openxmlformats.org/officeDocument/2006/relationships/slideLayout" Target="../slideLayouts/slideLayout117.xml"/><Relationship Id="rId34" Type="http://schemas.openxmlformats.org/officeDocument/2006/relationships/slideLayout" Target="../slideLayouts/slideLayout116.xml"/><Relationship Id="rId33" Type="http://schemas.openxmlformats.org/officeDocument/2006/relationships/slideLayout" Target="../slideLayouts/slideLayout115.xml"/><Relationship Id="rId32" Type="http://schemas.openxmlformats.org/officeDocument/2006/relationships/slideLayout" Target="../slideLayouts/slideLayout114.xml"/><Relationship Id="rId31" Type="http://schemas.openxmlformats.org/officeDocument/2006/relationships/slideLayout" Target="../slideLayouts/slideLayout113.xml"/><Relationship Id="rId30" Type="http://schemas.openxmlformats.org/officeDocument/2006/relationships/slideLayout" Target="../slideLayouts/slideLayout112.xml"/><Relationship Id="rId3" Type="http://schemas.openxmlformats.org/officeDocument/2006/relationships/slideLayout" Target="../slideLayouts/slideLayout85.xml"/><Relationship Id="rId29" Type="http://schemas.openxmlformats.org/officeDocument/2006/relationships/slideLayout" Target="../slideLayouts/slideLayout111.xml"/><Relationship Id="rId28" Type="http://schemas.openxmlformats.org/officeDocument/2006/relationships/slideLayout" Target="../slideLayouts/slideLayout110.xml"/><Relationship Id="rId27" Type="http://schemas.openxmlformats.org/officeDocument/2006/relationships/slideLayout" Target="../slideLayouts/slideLayout109.xml"/><Relationship Id="rId26" Type="http://schemas.openxmlformats.org/officeDocument/2006/relationships/slideLayout" Target="../slideLayouts/slideLayout108.xml"/><Relationship Id="rId25" Type="http://schemas.openxmlformats.org/officeDocument/2006/relationships/slideLayout" Target="../slideLayouts/slideLayout107.xml"/><Relationship Id="rId24" Type="http://schemas.openxmlformats.org/officeDocument/2006/relationships/slideLayout" Target="../slideLayouts/slideLayout106.xml"/><Relationship Id="rId23" Type="http://schemas.openxmlformats.org/officeDocument/2006/relationships/slideLayout" Target="../slideLayouts/slideLayout105.xml"/><Relationship Id="rId22" Type="http://schemas.openxmlformats.org/officeDocument/2006/relationships/slideLayout" Target="../slideLayouts/slideLayout104.xml"/><Relationship Id="rId21" Type="http://schemas.openxmlformats.org/officeDocument/2006/relationships/slideLayout" Target="../slideLayouts/slideLayout103.xml"/><Relationship Id="rId20" Type="http://schemas.openxmlformats.org/officeDocument/2006/relationships/slideLayout" Target="../slideLayouts/slideLayout102.xml"/><Relationship Id="rId2" Type="http://schemas.openxmlformats.org/officeDocument/2006/relationships/slideLayout" Target="../slideLayouts/slideLayout84.xml"/><Relationship Id="rId19" Type="http://schemas.openxmlformats.org/officeDocument/2006/relationships/slideLayout" Target="../slideLayouts/slideLayout101.xml"/><Relationship Id="rId18" Type="http://schemas.openxmlformats.org/officeDocument/2006/relationships/slideLayout" Target="../slideLayouts/slideLayout100.xml"/><Relationship Id="rId17" Type="http://schemas.openxmlformats.org/officeDocument/2006/relationships/slideLayout" Target="../slideLayouts/slideLayout99.xml"/><Relationship Id="rId16" Type="http://schemas.openxmlformats.org/officeDocument/2006/relationships/slideLayout" Target="../slideLayouts/slideLayout98.xml"/><Relationship Id="rId15" Type="http://schemas.openxmlformats.org/officeDocument/2006/relationships/slideLayout" Target="../slideLayouts/slideLayout97.xml"/><Relationship Id="rId14" Type="http://schemas.openxmlformats.org/officeDocument/2006/relationships/slideLayout" Target="../slideLayouts/slideLayout96.xml"/><Relationship Id="rId13" Type="http://schemas.openxmlformats.org/officeDocument/2006/relationships/slideLayout" Target="../slideLayouts/slideLayout95.xml"/><Relationship Id="rId12" Type="http://schemas.openxmlformats.org/officeDocument/2006/relationships/slideLayout" Target="../slideLayouts/slideLayout94.xml"/><Relationship Id="rId11" Type="http://schemas.openxmlformats.org/officeDocument/2006/relationships/slideLayout" Target="../slideLayouts/slideLayout93.xml"/><Relationship Id="rId10" Type="http://schemas.openxmlformats.org/officeDocument/2006/relationships/slideLayout" Target="../slideLayouts/slideLayout92.xml"/><Relationship Id="rId1" Type="http://schemas.openxmlformats.org/officeDocument/2006/relationships/slideLayout" Target="../slideLayouts/slideLayout8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rotWithShape="0">
          <a:gsLst>
            <a:gs pos="0">
              <a:srgbClr val="FBFBFB">
                <a:alpha val="100000"/>
              </a:srgbClr>
            </a:gs>
            <a:gs pos="50000">
              <a:srgbClr val="FBFBFB">
                <a:alpha val="100000"/>
              </a:srgbClr>
            </a:gs>
            <a:gs pos="100000">
              <a:srgbClr val="FFFFFF">
                <a:alpha val="100000"/>
              </a:srgbClr>
            </a:gs>
            <a:gs pos="100000">
              <a:srgbClr val="FCFCFC">
                <a:alpha val="100000"/>
              </a:srgb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/>
      <p:sp>
        <p:nvSpPr>
          <p:cNvPr id="1026" name="矩形 2"/>
          <p:cNvSpPr/>
          <p:nvPr/>
        </p:nvSpPr>
        <p:spPr>
          <a:xfrm>
            <a:off x="0" y="853017"/>
            <a:ext cx="12192000" cy="116416"/>
          </a:xfrm>
          <a:prstGeom prst="rect">
            <a:avLst/>
          </a:prstGeom>
          <a:solidFill>
            <a:srgbClr val="A5A5A5"/>
          </a:solidFill>
          <a:ln w="25400">
            <a:noFill/>
          </a:ln>
        </p:spPr>
        <p:txBody>
          <a:bodyPr anchor="ctr"/>
          <a:p>
            <a:pPr lvl="0" algn="ctr"/>
            <a:endParaRPr lang="zh-CN" altLang="zh-CN" sz="2265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27" name="燕尾形 1"/>
          <p:cNvSpPr/>
          <p:nvPr/>
        </p:nvSpPr>
        <p:spPr>
          <a:xfrm>
            <a:off x="11700933" y="908051"/>
            <a:ext cx="215900" cy="431800"/>
          </a:xfrm>
          <a:prstGeom prst="chevron">
            <a:avLst>
              <a:gd name="adj" fmla="val 50000"/>
            </a:avLst>
          </a:prstGeom>
          <a:solidFill>
            <a:srgbClr val="CD1F06"/>
          </a:solidFill>
          <a:ln w="3175">
            <a:noFill/>
          </a:ln>
        </p:spPr>
        <p:txBody>
          <a:bodyPr anchor="ctr"/>
          <a:p>
            <a:pPr lvl="0" algn="ctr"/>
            <a:endParaRPr lang="zh-CN" altLang="zh-CN" sz="2265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28" name="燕尾形 9"/>
          <p:cNvSpPr/>
          <p:nvPr/>
        </p:nvSpPr>
        <p:spPr>
          <a:xfrm>
            <a:off x="11853333" y="908051"/>
            <a:ext cx="215900" cy="431800"/>
          </a:xfrm>
          <a:prstGeom prst="chevron">
            <a:avLst>
              <a:gd name="adj" fmla="val 50000"/>
            </a:avLst>
          </a:prstGeom>
          <a:solidFill>
            <a:srgbClr val="CD1F06"/>
          </a:solidFill>
          <a:ln w="3175">
            <a:noFill/>
          </a:ln>
        </p:spPr>
        <p:txBody>
          <a:bodyPr anchor="ctr"/>
          <a:p>
            <a:pPr lvl="0" algn="ctr"/>
            <a:endParaRPr lang="zh-CN" altLang="zh-CN" sz="2265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29" name="椭圆 14"/>
          <p:cNvSpPr/>
          <p:nvPr/>
        </p:nvSpPr>
        <p:spPr>
          <a:xfrm>
            <a:off x="804333" y="867833"/>
            <a:ext cx="86784" cy="86784"/>
          </a:xfrm>
          <a:prstGeom prst="ellipse">
            <a:avLst/>
          </a:prstGeom>
          <a:solidFill>
            <a:srgbClr val="F6F6F6"/>
          </a:solidFill>
          <a:ln w="25400">
            <a:noFill/>
          </a:ln>
        </p:spPr>
        <p:txBody>
          <a:bodyPr anchor="ctr"/>
          <a:p>
            <a:pPr lvl="0" algn="ctr"/>
            <a:endParaRPr lang="zh-CN" altLang="zh-CN" sz="2265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30" name="椭圆 14"/>
          <p:cNvSpPr>
            <a:spLocks noChangeAspect="1"/>
          </p:cNvSpPr>
          <p:nvPr/>
        </p:nvSpPr>
        <p:spPr>
          <a:xfrm>
            <a:off x="565151" y="188384"/>
            <a:ext cx="563033" cy="719667"/>
          </a:xfrm>
          <a:custGeom>
            <a:avLst/>
            <a:gdLst/>
            <a:ahLst/>
            <a:cxnLst>
              <a:cxn ang="0">
                <a:pos x="97546" y="0"/>
              </a:cxn>
              <a:cxn ang="0">
                <a:pos x="195092" y="102344"/>
              </a:cxn>
              <a:cxn ang="0">
                <a:pos x="164728" y="176264"/>
              </a:cxn>
              <a:cxn ang="0">
                <a:pos x="97491" y="258747"/>
              </a:cxn>
              <a:cxn ang="0">
                <a:pos x="29998" y="175950"/>
              </a:cxn>
              <a:cxn ang="0">
                <a:pos x="17082" y="160105"/>
              </a:cxn>
              <a:cxn ang="0">
                <a:pos x="16925" y="159912"/>
              </a:cxn>
              <a:cxn ang="0">
                <a:pos x="16931" y="159912"/>
              </a:cxn>
              <a:cxn ang="0">
                <a:pos x="0" y="102344"/>
              </a:cxn>
              <a:cxn ang="0">
                <a:pos x="97546" y="0"/>
              </a:cxn>
            </a:cxnLst>
            <a:pathLst>
              <a:path w="683568" h="864094">
                <a:moveTo>
                  <a:pt x="341784" y="0"/>
                </a:moveTo>
                <a:cubicBezTo>
                  <a:pt x="530546" y="0"/>
                  <a:pt x="683568" y="153022"/>
                  <a:pt x="683568" y="341784"/>
                </a:cubicBezTo>
                <a:cubicBezTo>
                  <a:pt x="683568" y="439085"/>
                  <a:pt x="642909" y="526890"/>
                  <a:pt x="577183" y="588642"/>
                </a:cubicBezTo>
                <a:lnTo>
                  <a:pt x="341597" y="864094"/>
                </a:lnTo>
                <a:lnTo>
                  <a:pt x="105111" y="587591"/>
                </a:lnTo>
                <a:cubicBezTo>
                  <a:pt x="87976" y="571864"/>
                  <a:pt x="72869" y="554041"/>
                  <a:pt x="59857" y="534679"/>
                </a:cubicBezTo>
                <a:lnTo>
                  <a:pt x="59306" y="534035"/>
                </a:lnTo>
                <a:lnTo>
                  <a:pt x="59325" y="534035"/>
                </a:lnTo>
                <a:cubicBezTo>
                  <a:pt x="21845" y="479324"/>
                  <a:pt x="0" y="413105"/>
                  <a:pt x="0" y="341784"/>
                </a:cubicBezTo>
                <a:cubicBezTo>
                  <a:pt x="0" y="153022"/>
                  <a:pt x="153022" y="0"/>
                  <a:pt x="341784" y="0"/>
                </a:cubicBezTo>
                <a:close/>
              </a:path>
            </a:pathLst>
          </a:custGeom>
          <a:solidFill>
            <a:srgbClr val="CD1F06"/>
          </a:solidFill>
          <a:ln w="3175">
            <a:noFill/>
          </a:ln>
        </p:spPr>
        <p:txBody>
          <a:bodyPr/>
          <a:p>
            <a:endParaRPr lang="zh-CN" altLang="en-US" sz="2400"/>
          </a:p>
        </p:txBody>
      </p:sp>
      <p:sp>
        <p:nvSpPr>
          <p:cNvPr id="1031" name="矩形 16"/>
          <p:cNvSpPr/>
          <p:nvPr/>
        </p:nvSpPr>
        <p:spPr>
          <a:xfrm>
            <a:off x="410633" y="279400"/>
            <a:ext cx="791633" cy="370417"/>
          </a:xfrm>
          <a:prstGeom prst="rect">
            <a:avLst/>
          </a:prstGeom>
          <a:noFill/>
          <a:ln w="9525">
            <a:noFill/>
          </a:ln>
        </p:spPr>
        <p:txBody>
          <a:bodyPr anchor="t"/>
          <a:p>
            <a:pPr lvl="0" algn="ctr"/>
            <a:r>
              <a:rPr lang="zh-CN" altLang="en-US" sz="2265">
                <a:solidFill>
                  <a:srgbClr val="3F3F3F"/>
                </a:solidFill>
                <a:latin typeface="Arial Unicode MS" pitchFamily="34" charset="-122"/>
                <a:ea typeface="Arial Unicode MS" pitchFamily="34" charset="-122"/>
                <a:sym typeface="Arial Unicode MS" pitchFamily="34" charset="-122"/>
              </a:rPr>
              <a:t> </a:t>
            </a:r>
            <a:fld id="{9A0DB2DC-4C9A-4742-B13C-FB6460FD3503}" type="slidenum">
              <a:rPr lang="zh-CN" altLang="en-US" sz="2265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sym typeface="Arial Unicode MS" pitchFamily="34" charset="-122"/>
              </a:rPr>
            </a:fld>
            <a:r>
              <a:rPr lang="zh-CN" altLang="en-US" sz="2265">
                <a:solidFill>
                  <a:srgbClr val="3F3F3F"/>
                </a:solidFill>
                <a:latin typeface="Arial Unicode MS" pitchFamily="34" charset="-122"/>
                <a:ea typeface="Arial Unicode MS" pitchFamily="34" charset="-122"/>
                <a:sym typeface="Arial Unicode MS" pitchFamily="34" charset="-122"/>
              </a:rPr>
              <a:t>  </a:t>
            </a:r>
            <a:endParaRPr lang="zh-CN" altLang="en-US" sz="24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1032" name="Picture 12"/>
          <p:cNvPicPr>
            <a:picLocks noChangeAspect="1"/>
          </p:cNvPicPr>
          <p:nvPr/>
        </p:nvPicPr>
        <p:blipFill>
          <a:blip r:embed="rId73"/>
          <a:stretch>
            <a:fillRect/>
          </a:stretch>
        </p:blipFill>
        <p:spPr>
          <a:xfrm>
            <a:off x="431800" y="6337300"/>
            <a:ext cx="1151467" cy="491067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</p:pic>
      <p:grpSp>
        <p:nvGrpSpPr>
          <p:cNvPr id="1033" name="组合 3"/>
          <p:cNvGrpSpPr/>
          <p:nvPr/>
        </p:nvGrpSpPr>
        <p:grpSpPr>
          <a:xfrm>
            <a:off x="-33867" y="6254751"/>
            <a:ext cx="12350751" cy="95249"/>
            <a:chOff x="-26763" y="3448539"/>
            <a:chExt cx="9263159" cy="95955"/>
          </a:xfrm>
        </p:grpSpPr>
        <p:sp>
          <p:nvSpPr>
            <p:cNvPr id="1034" name="矩形 2"/>
            <p:cNvSpPr/>
            <p:nvPr userDrawn="1"/>
          </p:nvSpPr>
          <p:spPr>
            <a:xfrm>
              <a:off x="-26763" y="3450744"/>
              <a:ext cx="3086658" cy="93750"/>
            </a:xfrm>
            <a:prstGeom prst="rect">
              <a:avLst/>
            </a:prstGeom>
            <a:solidFill>
              <a:srgbClr val="C00000"/>
            </a:solidFill>
            <a:ln w="9525">
              <a:noFill/>
            </a:ln>
          </p:spPr>
          <p:txBody>
            <a:bodyPr wrap="square" lIns="121920" tIns="60960" rIns="121920" bIns="60960" anchor="t"/>
            <a:p>
              <a:pPr marL="0" lvl="0" indent="0" defTabSz="914400" eaLnBrk="1" latinLnBrk="0" hangingPunct="1">
                <a:lnSpc>
                  <a:spcPct val="100000"/>
                </a:lnSpc>
                <a:buClrTx/>
                <a:buSzTx/>
                <a:buNone/>
              </a:pPr>
              <a:endParaRPr lang="zh-CN" altLang="en-US" sz="2400" u="none" baseline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35" name="矩形 14"/>
            <p:cNvSpPr/>
            <p:nvPr userDrawn="1"/>
          </p:nvSpPr>
          <p:spPr>
            <a:xfrm>
              <a:off x="3063080" y="3450744"/>
              <a:ext cx="3086658" cy="93750"/>
            </a:xfrm>
            <a:prstGeom prst="rect">
              <a:avLst/>
            </a:prstGeom>
            <a:solidFill>
              <a:srgbClr val="DEA900"/>
            </a:solidFill>
            <a:ln w="9525">
              <a:noFill/>
            </a:ln>
          </p:spPr>
          <p:txBody>
            <a:bodyPr wrap="square" lIns="121920" tIns="60960" rIns="121920" bIns="60960" anchor="t"/>
            <a:p>
              <a:pPr marL="0" lvl="0" indent="0" defTabSz="914400" eaLnBrk="1" latinLnBrk="0" hangingPunct="1">
                <a:lnSpc>
                  <a:spcPct val="100000"/>
                </a:lnSpc>
                <a:buClrTx/>
                <a:buSzTx/>
                <a:buNone/>
              </a:pPr>
              <a:endParaRPr lang="zh-CN" altLang="en-US" sz="2400" u="none" baseline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36" name="矩形 15"/>
            <p:cNvSpPr/>
            <p:nvPr userDrawn="1"/>
          </p:nvSpPr>
          <p:spPr>
            <a:xfrm>
              <a:off x="6149738" y="3448539"/>
              <a:ext cx="3086658" cy="93750"/>
            </a:xfrm>
            <a:prstGeom prst="rect">
              <a:avLst/>
            </a:prstGeom>
            <a:solidFill>
              <a:srgbClr val="7C912F"/>
            </a:solidFill>
            <a:ln w="9525">
              <a:noFill/>
            </a:ln>
          </p:spPr>
          <p:txBody>
            <a:bodyPr wrap="square" lIns="121920" tIns="60960" rIns="121920" bIns="60960" anchor="t"/>
            <a:p>
              <a:pPr marL="0" lvl="0" indent="0" defTabSz="914400" eaLnBrk="1" latinLnBrk="0" hangingPunct="1">
                <a:lnSpc>
                  <a:spcPct val="100000"/>
                </a:lnSpc>
                <a:buClrTx/>
                <a:buSzTx/>
                <a:buNone/>
              </a:pPr>
              <a:endParaRPr lang="zh-CN" altLang="en-US" sz="2400" u="none" baseline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1037" name="TextBox 4"/>
          <p:cNvSpPr txBox="1"/>
          <p:nvPr/>
        </p:nvSpPr>
        <p:spPr>
          <a:xfrm>
            <a:off x="1456267" y="6358467"/>
            <a:ext cx="4145280" cy="4603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 lvl="0"/>
            <a:r>
              <a:rPr lang="zh-CN" altLang="en-US" sz="2400" dirty="0">
                <a:solidFill>
                  <a:schemeClr val="tx2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上海健康医学院附属周浦医院</a:t>
            </a:r>
            <a:endParaRPr lang="zh-CN" altLang="en-US" sz="2400" dirty="0">
              <a:solidFill>
                <a:schemeClr val="tx2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pic>
        <p:nvPicPr>
          <p:cNvPr id="1038" name="Picture 13"/>
          <p:cNvPicPr>
            <a:picLocks noChangeAspect="1"/>
          </p:cNvPicPr>
          <p:nvPr/>
        </p:nvPicPr>
        <p:blipFill>
          <a:blip r:embed="rId74"/>
          <a:stretch>
            <a:fillRect/>
          </a:stretch>
        </p:blipFill>
        <p:spPr>
          <a:xfrm>
            <a:off x="8890000" y="6360584"/>
            <a:ext cx="3026833" cy="486833"/>
          </a:xfrm>
          <a:prstGeom prst="rect">
            <a:avLst/>
          </a:prstGeom>
          <a:noFill/>
          <a:ln w="9525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</p:sldLayoutIdLst>
  <p:transition spd="slow"/>
  <p:hf sldNum="0" hdr="0" ftr="0" dt="0"/>
  <p:txStyles>
    <p:titleStyle>
      <a:lvl1pPr marL="1219200" indent="-1219200" algn="ctr" rtl="0" eaLnBrk="0" fontAlgn="base" hangingPunct="0">
        <a:spcBef>
          <a:spcPct val="0"/>
        </a:spcBef>
        <a:spcAft>
          <a:spcPct val="0"/>
        </a:spcAft>
        <a:defRPr sz="5735">
          <a:solidFill>
            <a:schemeClr val="tx1"/>
          </a:solidFill>
          <a:latin typeface="+mj-lt"/>
          <a:ea typeface="+mj-ea"/>
          <a:cs typeface="+mj-cs"/>
          <a:sym typeface="Calibri" panose="020F0502020204030204" pitchFamily="34" charset="0"/>
        </a:defRPr>
      </a:lvl1pPr>
      <a:lvl2pPr marL="914400" indent="-914400" algn="ctr" rtl="0" eaLnBrk="0" fontAlgn="base" hangingPunct="0">
        <a:spcBef>
          <a:spcPct val="0"/>
        </a:spcBef>
        <a:spcAft>
          <a:spcPct val="0"/>
        </a:spcAft>
        <a:defRPr sz="43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2pPr>
      <a:lvl3pPr marL="914400" indent="-914400" algn="ctr" rtl="0" eaLnBrk="0" fontAlgn="base" hangingPunct="0">
        <a:spcBef>
          <a:spcPct val="0"/>
        </a:spcBef>
        <a:spcAft>
          <a:spcPct val="0"/>
        </a:spcAft>
        <a:defRPr sz="43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3pPr>
      <a:lvl4pPr marL="914400" indent="-914400" algn="ctr" rtl="0" eaLnBrk="0" fontAlgn="base" hangingPunct="0">
        <a:spcBef>
          <a:spcPct val="0"/>
        </a:spcBef>
        <a:spcAft>
          <a:spcPct val="0"/>
        </a:spcAft>
        <a:defRPr sz="43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4pPr>
      <a:lvl5pPr marL="914400" indent="-914400" algn="ctr" rtl="0" eaLnBrk="0" fontAlgn="base" hangingPunct="0">
        <a:spcBef>
          <a:spcPct val="0"/>
        </a:spcBef>
        <a:spcAft>
          <a:spcPct val="0"/>
        </a:spcAft>
        <a:defRPr sz="43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5pPr>
      <a:lvl6pPr marL="1371600" indent="-914400" algn="ctr" rtl="0" fontAlgn="base">
        <a:spcBef>
          <a:spcPct val="0"/>
        </a:spcBef>
        <a:spcAft>
          <a:spcPct val="0"/>
        </a:spcAft>
        <a:defRPr sz="43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6pPr>
      <a:lvl7pPr marL="1828800" indent="-914400" algn="ctr" rtl="0" fontAlgn="base">
        <a:spcBef>
          <a:spcPct val="0"/>
        </a:spcBef>
        <a:spcAft>
          <a:spcPct val="0"/>
        </a:spcAft>
        <a:defRPr sz="43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7pPr>
      <a:lvl8pPr marL="2286000" indent="-914400" algn="ctr" rtl="0" fontAlgn="base">
        <a:spcBef>
          <a:spcPct val="0"/>
        </a:spcBef>
        <a:spcAft>
          <a:spcPct val="0"/>
        </a:spcAft>
        <a:defRPr sz="43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8pPr>
      <a:lvl9pPr marL="2743200" indent="-914400" algn="ctr" rtl="0" fontAlgn="base">
        <a:spcBef>
          <a:spcPct val="0"/>
        </a:spcBef>
        <a:spcAft>
          <a:spcPct val="0"/>
        </a:spcAft>
        <a:defRPr sz="43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9pPr>
    </p:titleStyle>
    <p:bodyStyle>
      <a:lvl1pPr marL="457200" indent="-457200" algn="l" rtl="0" eaLnBrk="0" fontAlgn="base" hangingPunct="0">
        <a:spcBef>
          <a:spcPts val="130"/>
        </a:spcBef>
        <a:spcAft>
          <a:spcPct val="0"/>
        </a:spcAft>
        <a:buFont typeface="Arial" panose="020B0604020202020204" pitchFamily="34" charset="0"/>
        <a:buChar char="•"/>
        <a:defRPr sz="4135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1pPr>
      <a:lvl2pPr marL="990600" indent="-381000" algn="l" rtl="0" eaLnBrk="0" fontAlgn="base" hangingPunct="0">
        <a:spcBef>
          <a:spcPts val="130"/>
        </a:spcBef>
        <a:spcAft>
          <a:spcPct val="0"/>
        </a:spcAft>
        <a:buFont typeface="Arial" panose="020B0604020202020204" pitchFamily="34" charset="0"/>
        <a:buChar char="–"/>
        <a:defRPr sz="36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2pPr>
      <a:lvl3pPr marL="1524000" indent="-304800" algn="l" rtl="0" eaLnBrk="0" fontAlgn="base" hangingPunct="0">
        <a:spcBef>
          <a:spcPts val="130"/>
        </a:spcBef>
        <a:spcAft>
          <a:spcPct val="0"/>
        </a:spcAft>
        <a:buFont typeface="Arial" panose="020B0604020202020204" pitchFamily="34" charset="0"/>
        <a:buChar char="•"/>
        <a:defRPr sz="3065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3pPr>
      <a:lvl4pPr marL="2133600" indent="-304800" algn="l" rtl="0" eaLnBrk="0" fontAlgn="base" hangingPunct="0">
        <a:spcBef>
          <a:spcPts val="130"/>
        </a:spcBef>
        <a:spcAft>
          <a:spcPct val="0"/>
        </a:spcAft>
        <a:buFont typeface="Arial" panose="020B0604020202020204" pitchFamily="34" charset="0"/>
        <a:buChar char="–"/>
        <a:defRPr sz="2535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4pPr>
      <a:lvl5pPr marL="2741295" indent="-302895" algn="l" rtl="0" eaLnBrk="0" fontAlgn="base" hangingPunct="0">
        <a:spcBef>
          <a:spcPts val="130"/>
        </a:spcBef>
        <a:spcAft>
          <a:spcPct val="0"/>
        </a:spcAft>
        <a:buFont typeface="Arial" panose="020B0604020202020204" pitchFamily="34" charset="0"/>
        <a:buChar char="»"/>
        <a:defRPr sz="2535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5pPr>
      <a:lvl6pPr marL="3350895" indent="-302895" algn="l" rtl="0" fontAlgn="base">
        <a:spcBef>
          <a:spcPts val="130"/>
        </a:spcBef>
        <a:spcAft>
          <a:spcPct val="0"/>
        </a:spcAft>
        <a:buFont typeface="Arial" panose="020B0604020202020204" pitchFamily="34" charset="0"/>
        <a:buChar char="»"/>
        <a:defRPr sz="2535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6pPr>
      <a:lvl7pPr marL="3960495" indent="-302895" algn="l" rtl="0" fontAlgn="base">
        <a:spcBef>
          <a:spcPts val="130"/>
        </a:spcBef>
        <a:spcAft>
          <a:spcPct val="0"/>
        </a:spcAft>
        <a:buFont typeface="Arial" panose="020B0604020202020204" pitchFamily="34" charset="0"/>
        <a:buChar char="»"/>
        <a:defRPr sz="2535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7pPr>
      <a:lvl8pPr marL="4570095" indent="-302895" algn="l" rtl="0" fontAlgn="base">
        <a:spcBef>
          <a:spcPts val="130"/>
        </a:spcBef>
        <a:spcAft>
          <a:spcPct val="0"/>
        </a:spcAft>
        <a:buFont typeface="Arial" panose="020B0604020202020204" pitchFamily="34" charset="0"/>
        <a:buChar char="»"/>
        <a:defRPr sz="2535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8pPr>
      <a:lvl9pPr marL="5179695" indent="-302895" algn="l" rtl="0" fontAlgn="base">
        <a:spcBef>
          <a:spcPts val="130"/>
        </a:spcBef>
        <a:spcAft>
          <a:spcPct val="0"/>
        </a:spcAft>
        <a:buFont typeface="Arial" panose="020B0604020202020204" pitchFamily="34" charset="0"/>
        <a:buChar char="»"/>
        <a:defRPr sz="2535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rotWithShape="0">
          <a:gsLst>
            <a:gs pos="0">
              <a:srgbClr val="FBFBFB">
                <a:alpha val="100000"/>
              </a:srgbClr>
            </a:gs>
            <a:gs pos="50000">
              <a:srgbClr val="FBFBFB">
                <a:alpha val="100000"/>
              </a:srgbClr>
            </a:gs>
            <a:gs pos="100000">
              <a:srgbClr val="FFFFFF">
                <a:alpha val="100000"/>
              </a:srgbClr>
            </a:gs>
            <a:gs pos="100000">
              <a:srgbClr val="FCFCFC">
                <a:alpha val="100000"/>
              </a:srgb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/>
      <p:sp>
        <p:nvSpPr>
          <p:cNvPr id="2050" name="标题占位符 1"/>
          <p:cNvSpPr>
            <a:spLocks noGrp="1"/>
          </p:cNvSpPr>
          <p:nvPr>
            <p:ph type="title"/>
          </p:nvPr>
        </p:nvSpPr>
        <p:spPr>
          <a:xfrm>
            <a:off x="838200" y="366184"/>
            <a:ext cx="10515600" cy="1325033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ctr"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2051" name="文本占位符 2"/>
          <p:cNvSpPr>
            <a:spLocks noGrp="1"/>
          </p:cNvSpPr>
          <p:nvPr>
            <p:ph type="body"/>
          </p:nvPr>
        </p:nvSpPr>
        <p:spPr>
          <a:xfrm>
            <a:off x="838200" y="1826684"/>
            <a:ext cx="10515600" cy="4349749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t"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 indent="-171450"/>
            <a:r>
              <a:rPr lang="zh-CN" altLang="en-US"/>
              <a:t>第二级</a:t>
            </a:r>
            <a:endParaRPr lang="zh-CN" altLang="en-US"/>
          </a:p>
          <a:p>
            <a:pPr lvl="2" indent="-171450"/>
            <a:r>
              <a:rPr lang="zh-CN" altLang="en-US"/>
              <a:t>第三级</a:t>
            </a:r>
            <a:endParaRPr lang="zh-CN" altLang="en-US"/>
          </a:p>
          <a:p>
            <a:pPr lvl="3" indent="-171450"/>
            <a:r>
              <a:rPr lang="zh-CN" altLang="en-US"/>
              <a:t>第四级</a:t>
            </a:r>
            <a:endParaRPr lang="zh-CN" altLang="en-US"/>
          </a:p>
          <a:p>
            <a:pPr lvl="4" indent="-171450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6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noProof="1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base"/>
            <a:fld id="{82F288E0-7875-42C4-84C8-98DBBD3BF4D2}" type="datetimeFigureOut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6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noProof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6184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pPr fontAlgn="base"/>
            <a:fld id="{07CDC74C-45ED-4A0C-A917-DE2C14D2390D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23" r:id="rId2"/>
    <p:sldLayoutId id="2147483724" r:id="rId3"/>
    <p:sldLayoutId id="2147483725" r:id="rId4"/>
    <p:sldLayoutId id="2147483726" r:id="rId5"/>
    <p:sldLayoutId id="2147483727" r:id="rId6"/>
    <p:sldLayoutId id="2147483728" r:id="rId7"/>
    <p:sldLayoutId id="2147483729" r:id="rId8"/>
    <p:sldLayoutId id="2147483730" r:id="rId9"/>
    <p:sldLayoutId id="2147483731" r:id="rId10"/>
  </p:sldLayoutIdLst>
  <p:hf sldNum="0" hdr="0" ftr="0" dt="0"/>
  <p:txStyles>
    <p:titleStyle>
      <a:lvl1pPr algn="l" defTabSz="914400" rtl="0" fontAlgn="base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228600" indent="-228600" algn="l" defTabSz="914400" rtl="0" fontAlgn="base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735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735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rotWithShape="0">
          <a:gsLst>
            <a:gs pos="0">
              <a:srgbClr val="FBFBFB">
                <a:alpha val="100000"/>
              </a:srgbClr>
            </a:gs>
            <a:gs pos="50000">
              <a:srgbClr val="FBFBFB">
                <a:alpha val="100000"/>
              </a:srgbClr>
            </a:gs>
            <a:gs pos="100000">
              <a:srgbClr val="FFFFFF">
                <a:alpha val="100000"/>
              </a:srgbClr>
            </a:gs>
            <a:gs pos="100000">
              <a:srgbClr val="FCFCFC">
                <a:alpha val="100000"/>
              </a:srgb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/>
      <p:sp>
        <p:nvSpPr>
          <p:cNvPr id="1026" name="矩形 2"/>
          <p:cNvSpPr/>
          <p:nvPr/>
        </p:nvSpPr>
        <p:spPr>
          <a:xfrm>
            <a:off x="0" y="853017"/>
            <a:ext cx="12192000" cy="116416"/>
          </a:xfrm>
          <a:prstGeom prst="rect">
            <a:avLst/>
          </a:prstGeom>
          <a:solidFill>
            <a:srgbClr val="A5A5A5"/>
          </a:solidFill>
          <a:ln w="25400">
            <a:noFill/>
          </a:ln>
        </p:spPr>
        <p:txBody>
          <a:bodyPr anchor="ctr"/>
          <a:p>
            <a:pPr lvl="0" algn="ctr"/>
            <a:endParaRPr lang="zh-CN" altLang="zh-CN" sz="2265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27" name="燕尾形 1"/>
          <p:cNvSpPr/>
          <p:nvPr/>
        </p:nvSpPr>
        <p:spPr>
          <a:xfrm>
            <a:off x="11700933" y="908051"/>
            <a:ext cx="215900" cy="431800"/>
          </a:xfrm>
          <a:prstGeom prst="chevron">
            <a:avLst>
              <a:gd name="adj" fmla="val 50000"/>
            </a:avLst>
          </a:prstGeom>
          <a:solidFill>
            <a:srgbClr val="CD1F06"/>
          </a:solidFill>
          <a:ln w="3175">
            <a:noFill/>
          </a:ln>
        </p:spPr>
        <p:txBody>
          <a:bodyPr anchor="ctr"/>
          <a:p>
            <a:pPr lvl="0" algn="ctr"/>
            <a:endParaRPr lang="zh-CN" altLang="zh-CN" sz="2265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28" name="燕尾形 9"/>
          <p:cNvSpPr/>
          <p:nvPr/>
        </p:nvSpPr>
        <p:spPr>
          <a:xfrm>
            <a:off x="11853333" y="908051"/>
            <a:ext cx="215900" cy="431800"/>
          </a:xfrm>
          <a:prstGeom prst="chevron">
            <a:avLst>
              <a:gd name="adj" fmla="val 50000"/>
            </a:avLst>
          </a:prstGeom>
          <a:solidFill>
            <a:srgbClr val="CD1F06"/>
          </a:solidFill>
          <a:ln w="3175">
            <a:noFill/>
          </a:ln>
        </p:spPr>
        <p:txBody>
          <a:bodyPr anchor="ctr"/>
          <a:p>
            <a:pPr lvl="0" algn="ctr"/>
            <a:endParaRPr lang="zh-CN" altLang="zh-CN" sz="2265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29" name="椭圆 14"/>
          <p:cNvSpPr/>
          <p:nvPr/>
        </p:nvSpPr>
        <p:spPr>
          <a:xfrm>
            <a:off x="804333" y="867833"/>
            <a:ext cx="86784" cy="86784"/>
          </a:xfrm>
          <a:prstGeom prst="ellipse">
            <a:avLst/>
          </a:prstGeom>
          <a:solidFill>
            <a:srgbClr val="F6F6F6"/>
          </a:solidFill>
          <a:ln w="25400">
            <a:noFill/>
          </a:ln>
        </p:spPr>
        <p:txBody>
          <a:bodyPr anchor="ctr"/>
          <a:p>
            <a:pPr lvl="0" algn="ctr"/>
            <a:endParaRPr lang="zh-CN" altLang="zh-CN" sz="2265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30" name="椭圆 14"/>
          <p:cNvSpPr>
            <a:spLocks noChangeAspect="1"/>
          </p:cNvSpPr>
          <p:nvPr/>
        </p:nvSpPr>
        <p:spPr>
          <a:xfrm>
            <a:off x="565151" y="188384"/>
            <a:ext cx="563033" cy="719667"/>
          </a:xfrm>
          <a:custGeom>
            <a:avLst/>
            <a:gdLst/>
            <a:ahLst/>
            <a:cxnLst>
              <a:cxn ang="0">
                <a:pos x="97546" y="0"/>
              </a:cxn>
              <a:cxn ang="0">
                <a:pos x="195092" y="102344"/>
              </a:cxn>
              <a:cxn ang="0">
                <a:pos x="164728" y="176264"/>
              </a:cxn>
              <a:cxn ang="0">
                <a:pos x="97491" y="258747"/>
              </a:cxn>
              <a:cxn ang="0">
                <a:pos x="29998" y="175950"/>
              </a:cxn>
              <a:cxn ang="0">
                <a:pos x="17082" y="160105"/>
              </a:cxn>
              <a:cxn ang="0">
                <a:pos x="16925" y="159912"/>
              </a:cxn>
              <a:cxn ang="0">
                <a:pos x="16931" y="159912"/>
              </a:cxn>
              <a:cxn ang="0">
                <a:pos x="0" y="102344"/>
              </a:cxn>
              <a:cxn ang="0">
                <a:pos x="97546" y="0"/>
              </a:cxn>
            </a:cxnLst>
            <a:pathLst>
              <a:path w="683568" h="864094">
                <a:moveTo>
                  <a:pt x="341784" y="0"/>
                </a:moveTo>
                <a:cubicBezTo>
                  <a:pt x="530546" y="0"/>
                  <a:pt x="683568" y="153022"/>
                  <a:pt x="683568" y="341784"/>
                </a:cubicBezTo>
                <a:cubicBezTo>
                  <a:pt x="683568" y="439085"/>
                  <a:pt x="642909" y="526890"/>
                  <a:pt x="577183" y="588642"/>
                </a:cubicBezTo>
                <a:lnTo>
                  <a:pt x="341597" y="864094"/>
                </a:lnTo>
                <a:lnTo>
                  <a:pt x="105111" y="587591"/>
                </a:lnTo>
                <a:cubicBezTo>
                  <a:pt x="87976" y="571864"/>
                  <a:pt x="72869" y="554041"/>
                  <a:pt x="59857" y="534679"/>
                </a:cubicBezTo>
                <a:lnTo>
                  <a:pt x="59306" y="534035"/>
                </a:lnTo>
                <a:lnTo>
                  <a:pt x="59325" y="534035"/>
                </a:lnTo>
                <a:cubicBezTo>
                  <a:pt x="21845" y="479324"/>
                  <a:pt x="0" y="413105"/>
                  <a:pt x="0" y="341784"/>
                </a:cubicBezTo>
                <a:cubicBezTo>
                  <a:pt x="0" y="153022"/>
                  <a:pt x="153022" y="0"/>
                  <a:pt x="341784" y="0"/>
                </a:cubicBezTo>
                <a:close/>
              </a:path>
            </a:pathLst>
          </a:custGeom>
          <a:solidFill>
            <a:srgbClr val="CD1F06"/>
          </a:solidFill>
          <a:ln w="3175">
            <a:noFill/>
          </a:ln>
        </p:spPr>
        <p:txBody>
          <a:bodyPr/>
          <a:p>
            <a:endParaRPr lang="zh-CN" altLang="en-US" sz="2400"/>
          </a:p>
        </p:txBody>
      </p:sp>
      <p:sp>
        <p:nvSpPr>
          <p:cNvPr id="1031" name="矩形 16"/>
          <p:cNvSpPr/>
          <p:nvPr/>
        </p:nvSpPr>
        <p:spPr>
          <a:xfrm>
            <a:off x="410633" y="279400"/>
            <a:ext cx="791633" cy="370417"/>
          </a:xfrm>
          <a:prstGeom prst="rect">
            <a:avLst/>
          </a:prstGeom>
          <a:noFill/>
          <a:ln w="9525">
            <a:noFill/>
          </a:ln>
        </p:spPr>
        <p:txBody>
          <a:bodyPr anchor="t"/>
          <a:p>
            <a:pPr lvl="0" algn="ctr"/>
            <a:r>
              <a:rPr lang="zh-CN" altLang="en-US" sz="2265">
                <a:solidFill>
                  <a:srgbClr val="3F3F3F"/>
                </a:solidFill>
                <a:latin typeface="Arial Unicode MS" pitchFamily="34" charset="-122"/>
                <a:ea typeface="Arial Unicode MS" pitchFamily="34" charset="-122"/>
                <a:sym typeface="Arial Unicode MS" pitchFamily="34" charset="-122"/>
              </a:rPr>
              <a:t> </a:t>
            </a:r>
            <a:fld id="{9A0DB2DC-4C9A-4742-B13C-FB6460FD3503}" type="slidenum">
              <a:rPr lang="zh-CN" altLang="en-US" sz="2265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sym typeface="Arial Unicode MS" pitchFamily="34" charset="-122"/>
              </a:rPr>
            </a:fld>
            <a:r>
              <a:rPr lang="zh-CN" altLang="en-US" sz="2265">
                <a:solidFill>
                  <a:srgbClr val="3F3F3F"/>
                </a:solidFill>
                <a:latin typeface="Arial Unicode MS" pitchFamily="34" charset="-122"/>
                <a:ea typeface="Arial Unicode MS" pitchFamily="34" charset="-122"/>
                <a:sym typeface="Arial Unicode MS" pitchFamily="34" charset="-122"/>
              </a:rPr>
              <a:t>  </a:t>
            </a:r>
            <a:endParaRPr lang="zh-CN" altLang="en-US" sz="24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1032" name="Picture 12"/>
          <p:cNvPicPr>
            <a:picLocks noChangeAspect="1"/>
          </p:cNvPicPr>
          <p:nvPr/>
        </p:nvPicPr>
        <p:blipFill>
          <a:blip r:embed="rId73"/>
          <a:stretch>
            <a:fillRect/>
          </a:stretch>
        </p:blipFill>
        <p:spPr>
          <a:xfrm>
            <a:off x="431800" y="6337300"/>
            <a:ext cx="1151467" cy="491067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</p:pic>
      <p:grpSp>
        <p:nvGrpSpPr>
          <p:cNvPr id="1033" name="组合 3"/>
          <p:cNvGrpSpPr/>
          <p:nvPr/>
        </p:nvGrpSpPr>
        <p:grpSpPr>
          <a:xfrm>
            <a:off x="-33867" y="6254751"/>
            <a:ext cx="12350751" cy="95249"/>
            <a:chOff x="-26763" y="3448539"/>
            <a:chExt cx="9263159" cy="95955"/>
          </a:xfrm>
        </p:grpSpPr>
        <p:sp>
          <p:nvSpPr>
            <p:cNvPr id="1034" name="矩形 2"/>
            <p:cNvSpPr/>
            <p:nvPr userDrawn="1"/>
          </p:nvSpPr>
          <p:spPr>
            <a:xfrm>
              <a:off x="-26763" y="3450744"/>
              <a:ext cx="3086658" cy="93750"/>
            </a:xfrm>
            <a:prstGeom prst="rect">
              <a:avLst/>
            </a:prstGeom>
            <a:solidFill>
              <a:srgbClr val="C00000"/>
            </a:solidFill>
            <a:ln w="9525">
              <a:noFill/>
            </a:ln>
          </p:spPr>
          <p:txBody>
            <a:bodyPr wrap="square" lIns="121920" tIns="60960" rIns="121920" bIns="60960" anchor="t"/>
            <a:p>
              <a:pPr marL="0" lvl="0" indent="0" defTabSz="914400" eaLnBrk="1" latinLnBrk="0" hangingPunct="1">
                <a:lnSpc>
                  <a:spcPct val="100000"/>
                </a:lnSpc>
                <a:buClrTx/>
                <a:buSzTx/>
                <a:buNone/>
              </a:pPr>
              <a:endParaRPr lang="zh-CN" altLang="en-US" sz="2400" u="none" baseline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35" name="矩形 14"/>
            <p:cNvSpPr/>
            <p:nvPr userDrawn="1"/>
          </p:nvSpPr>
          <p:spPr>
            <a:xfrm>
              <a:off x="3063080" y="3450744"/>
              <a:ext cx="3086658" cy="93750"/>
            </a:xfrm>
            <a:prstGeom prst="rect">
              <a:avLst/>
            </a:prstGeom>
            <a:solidFill>
              <a:srgbClr val="DEA900"/>
            </a:solidFill>
            <a:ln w="9525">
              <a:noFill/>
            </a:ln>
          </p:spPr>
          <p:txBody>
            <a:bodyPr wrap="square" lIns="121920" tIns="60960" rIns="121920" bIns="60960" anchor="t"/>
            <a:p>
              <a:pPr marL="0" lvl="0" indent="0" defTabSz="914400" eaLnBrk="1" latinLnBrk="0" hangingPunct="1">
                <a:lnSpc>
                  <a:spcPct val="100000"/>
                </a:lnSpc>
                <a:buClrTx/>
                <a:buSzTx/>
                <a:buNone/>
              </a:pPr>
              <a:endParaRPr lang="zh-CN" altLang="en-US" sz="2400" u="none" baseline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36" name="矩形 15"/>
            <p:cNvSpPr/>
            <p:nvPr userDrawn="1"/>
          </p:nvSpPr>
          <p:spPr>
            <a:xfrm>
              <a:off x="6149738" y="3448539"/>
              <a:ext cx="3086658" cy="93750"/>
            </a:xfrm>
            <a:prstGeom prst="rect">
              <a:avLst/>
            </a:prstGeom>
            <a:solidFill>
              <a:srgbClr val="7C912F"/>
            </a:solidFill>
            <a:ln w="9525">
              <a:noFill/>
            </a:ln>
          </p:spPr>
          <p:txBody>
            <a:bodyPr wrap="square" lIns="121920" tIns="60960" rIns="121920" bIns="60960" anchor="t"/>
            <a:p>
              <a:pPr marL="0" lvl="0" indent="0" defTabSz="914400" eaLnBrk="1" latinLnBrk="0" hangingPunct="1">
                <a:lnSpc>
                  <a:spcPct val="100000"/>
                </a:lnSpc>
                <a:buClrTx/>
                <a:buSzTx/>
                <a:buNone/>
              </a:pPr>
              <a:endParaRPr lang="zh-CN" altLang="en-US" sz="2400" u="none" baseline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1037" name="TextBox 4"/>
          <p:cNvSpPr txBox="1"/>
          <p:nvPr/>
        </p:nvSpPr>
        <p:spPr>
          <a:xfrm>
            <a:off x="1456267" y="6358467"/>
            <a:ext cx="4145280" cy="4603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 lvl="0"/>
            <a:r>
              <a:rPr lang="zh-CN" altLang="en-US" sz="2400" dirty="0">
                <a:solidFill>
                  <a:schemeClr val="tx2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上海健康医学院附属周浦医院</a:t>
            </a:r>
            <a:endParaRPr lang="zh-CN" altLang="en-US" sz="2400" dirty="0">
              <a:solidFill>
                <a:schemeClr val="tx2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pic>
        <p:nvPicPr>
          <p:cNvPr id="1038" name="Picture 13"/>
          <p:cNvPicPr>
            <a:picLocks noChangeAspect="1"/>
          </p:cNvPicPr>
          <p:nvPr/>
        </p:nvPicPr>
        <p:blipFill>
          <a:blip r:embed="rId74"/>
          <a:stretch>
            <a:fillRect/>
          </a:stretch>
        </p:blipFill>
        <p:spPr>
          <a:xfrm>
            <a:off x="8890000" y="6360584"/>
            <a:ext cx="3026833" cy="486833"/>
          </a:xfrm>
          <a:prstGeom prst="rect">
            <a:avLst/>
          </a:prstGeom>
          <a:noFill/>
          <a:ln w="9525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  <p:sldLayoutId id="2147483744" r:id="rId12"/>
    <p:sldLayoutId id="2147483745" r:id="rId13"/>
    <p:sldLayoutId id="2147483746" r:id="rId14"/>
    <p:sldLayoutId id="2147483747" r:id="rId15"/>
    <p:sldLayoutId id="2147483748" r:id="rId16"/>
    <p:sldLayoutId id="2147483749" r:id="rId17"/>
    <p:sldLayoutId id="2147483750" r:id="rId18"/>
    <p:sldLayoutId id="2147483751" r:id="rId19"/>
    <p:sldLayoutId id="2147483752" r:id="rId20"/>
    <p:sldLayoutId id="2147483753" r:id="rId21"/>
    <p:sldLayoutId id="2147483754" r:id="rId22"/>
    <p:sldLayoutId id="2147483755" r:id="rId23"/>
    <p:sldLayoutId id="2147483756" r:id="rId24"/>
    <p:sldLayoutId id="2147483757" r:id="rId25"/>
    <p:sldLayoutId id="2147483758" r:id="rId26"/>
    <p:sldLayoutId id="2147483759" r:id="rId27"/>
    <p:sldLayoutId id="2147483760" r:id="rId28"/>
    <p:sldLayoutId id="2147483761" r:id="rId29"/>
    <p:sldLayoutId id="2147483762" r:id="rId30"/>
    <p:sldLayoutId id="2147483763" r:id="rId31"/>
    <p:sldLayoutId id="2147483764" r:id="rId32"/>
    <p:sldLayoutId id="2147483765" r:id="rId33"/>
    <p:sldLayoutId id="2147483766" r:id="rId34"/>
    <p:sldLayoutId id="2147483767" r:id="rId35"/>
    <p:sldLayoutId id="2147483768" r:id="rId36"/>
    <p:sldLayoutId id="2147483769" r:id="rId37"/>
    <p:sldLayoutId id="2147483770" r:id="rId38"/>
    <p:sldLayoutId id="2147483771" r:id="rId39"/>
    <p:sldLayoutId id="2147483772" r:id="rId40"/>
    <p:sldLayoutId id="2147483773" r:id="rId41"/>
    <p:sldLayoutId id="2147483774" r:id="rId42"/>
    <p:sldLayoutId id="2147483775" r:id="rId43"/>
    <p:sldLayoutId id="2147483776" r:id="rId44"/>
    <p:sldLayoutId id="2147483777" r:id="rId45"/>
    <p:sldLayoutId id="2147483778" r:id="rId46"/>
    <p:sldLayoutId id="2147483779" r:id="rId47"/>
    <p:sldLayoutId id="2147483780" r:id="rId48"/>
    <p:sldLayoutId id="2147483781" r:id="rId49"/>
    <p:sldLayoutId id="2147483782" r:id="rId50"/>
    <p:sldLayoutId id="2147483783" r:id="rId51"/>
    <p:sldLayoutId id="2147483784" r:id="rId52"/>
    <p:sldLayoutId id="2147483785" r:id="rId53"/>
    <p:sldLayoutId id="2147483786" r:id="rId54"/>
    <p:sldLayoutId id="2147483787" r:id="rId55"/>
    <p:sldLayoutId id="2147483788" r:id="rId56"/>
    <p:sldLayoutId id="2147483789" r:id="rId57"/>
    <p:sldLayoutId id="2147483790" r:id="rId58"/>
    <p:sldLayoutId id="2147483791" r:id="rId59"/>
    <p:sldLayoutId id="2147483792" r:id="rId60"/>
    <p:sldLayoutId id="2147483793" r:id="rId61"/>
    <p:sldLayoutId id="2147483794" r:id="rId62"/>
    <p:sldLayoutId id="2147483795" r:id="rId63"/>
    <p:sldLayoutId id="2147483796" r:id="rId64"/>
    <p:sldLayoutId id="2147483797" r:id="rId65"/>
    <p:sldLayoutId id="2147483798" r:id="rId66"/>
    <p:sldLayoutId id="2147483799" r:id="rId67"/>
    <p:sldLayoutId id="2147483800" r:id="rId68"/>
    <p:sldLayoutId id="2147483801" r:id="rId69"/>
    <p:sldLayoutId id="2147483802" r:id="rId70"/>
    <p:sldLayoutId id="2147483803" r:id="rId71"/>
    <p:sldLayoutId id="2147483804" r:id="rId72"/>
  </p:sldLayoutIdLst>
  <p:transition spd="slow"/>
  <p:hf sldNum="0" hdr="0" ftr="0" dt="0"/>
  <p:txStyles>
    <p:titleStyle>
      <a:lvl1pPr marL="1219200" indent="-1219200" algn="ctr" rtl="0" eaLnBrk="0" fontAlgn="base" hangingPunct="0">
        <a:spcBef>
          <a:spcPct val="0"/>
        </a:spcBef>
        <a:spcAft>
          <a:spcPct val="0"/>
        </a:spcAft>
        <a:defRPr sz="5735">
          <a:solidFill>
            <a:schemeClr val="tx1"/>
          </a:solidFill>
          <a:latin typeface="+mj-lt"/>
          <a:ea typeface="+mj-ea"/>
          <a:cs typeface="+mj-cs"/>
          <a:sym typeface="Calibri" panose="020F0502020204030204" pitchFamily="34" charset="0"/>
        </a:defRPr>
      </a:lvl1pPr>
      <a:lvl2pPr marL="914400" indent="-914400" algn="ctr" rtl="0" eaLnBrk="0" fontAlgn="base" hangingPunct="0">
        <a:spcBef>
          <a:spcPct val="0"/>
        </a:spcBef>
        <a:spcAft>
          <a:spcPct val="0"/>
        </a:spcAft>
        <a:defRPr sz="43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2pPr>
      <a:lvl3pPr marL="914400" indent="-914400" algn="ctr" rtl="0" eaLnBrk="0" fontAlgn="base" hangingPunct="0">
        <a:spcBef>
          <a:spcPct val="0"/>
        </a:spcBef>
        <a:spcAft>
          <a:spcPct val="0"/>
        </a:spcAft>
        <a:defRPr sz="43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3pPr>
      <a:lvl4pPr marL="914400" indent="-914400" algn="ctr" rtl="0" eaLnBrk="0" fontAlgn="base" hangingPunct="0">
        <a:spcBef>
          <a:spcPct val="0"/>
        </a:spcBef>
        <a:spcAft>
          <a:spcPct val="0"/>
        </a:spcAft>
        <a:defRPr sz="43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4pPr>
      <a:lvl5pPr marL="914400" indent="-914400" algn="ctr" rtl="0" eaLnBrk="0" fontAlgn="base" hangingPunct="0">
        <a:spcBef>
          <a:spcPct val="0"/>
        </a:spcBef>
        <a:spcAft>
          <a:spcPct val="0"/>
        </a:spcAft>
        <a:defRPr sz="43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5pPr>
      <a:lvl6pPr marL="1371600" indent="-914400" algn="ctr" rtl="0" fontAlgn="base">
        <a:spcBef>
          <a:spcPct val="0"/>
        </a:spcBef>
        <a:spcAft>
          <a:spcPct val="0"/>
        </a:spcAft>
        <a:defRPr sz="43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6pPr>
      <a:lvl7pPr marL="1828800" indent="-914400" algn="ctr" rtl="0" fontAlgn="base">
        <a:spcBef>
          <a:spcPct val="0"/>
        </a:spcBef>
        <a:spcAft>
          <a:spcPct val="0"/>
        </a:spcAft>
        <a:defRPr sz="43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7pPr>
      <a:lvl8pPr marL="2286000" indent="-914400" algn="ctr" rtl="0" fontAlgn="base">
        <a:spcBef>
          <a:spcPct val="0"/>
        </a:spcBef>
        <a:spcAft>
          <a:spcPct val="0"/>
        </a:spcAft>
        <a:defRPr sz="43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8pPr>
      <a:lvl9pPr marL="2743200" indent="-914400" algn="ctr" rtl="0" fontAlgn="base">
        <a:spcBef>
          <a:spcPct val="0"/>
        </a:spcBef>
        <a:spcAft>
          <a:spcPct val="0"/>
        </a:spcAft>
        <a:defRPr sz="43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9pPr>
    </p:titleStyle>
    <p:bodyStyle>
      <a:lvl1pPr marL="457200" indent="-457200" algn="l" rtl="0" eaLnBrk="0" fontAlgn="base" hangingPunct="0">
        <a:spcBef>
          <a:spcPts val="130"/>
        </a:spcBef>
        <a:spcAft>
          <a:spcPct val="0"/>
        </a:spcAft>
        <a:buFont typeface="Arial" panose="020B0604020202020204" pitchFamily="34" charset="0"/>
        <a:buChar char="•"/>
        <a:defRPr sz="4135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1pPr>
      <a:lvl2pPr marL="990600" indent="-381000" algn="l" rtl="0" eaLnBrk="0" fontAlgn="base" hangingPunct="0">
        <a:spcBef>
          <a:spcPts val="130"/>
        </a:spcBef>
        <a:spcAft>
          <a:spcPct val="0"/>
        </a:spcAft>
        <a:buFont typeface="Arial" panose="020B0604020202020204" pitchFamily="34" charset="0"/>
        <a:buChar char="–"/>
        <a:defRPr sz="36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2pPr>
      <a:lvl3pPr marL="1524000" indent="-304800" algn="l" rtl="0" eaLnBrk="0" fontAlgn="base" hangingPunct="0">
        <a:spcBef>
          <a:spcPts val="130"/>
        </a:spcBef>
        <a:spcAft>
          <a:spcPct val="0"/>
        </a:spcAft>
        <a:buFont typeface="Arial" panose="020B0604020202020204" pitchFamily="34" charset="0"/>
        <a:buChar char="•"/>
        <a:defRPr sz="3065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3pPr>
      <a:lvl4pPr marL="2133600" indent="-304800" algn="l" rtl="0" eaLnBrk="0" fontAlgn="base" hangingPunct="0">
        <a:spcBef>
          <a:spcPts val="130"/>
        </a:spcBef>
        <a:spcAft>
          <a:spcPct val="0"/>
        </a:spcAft>
        <a:buFont typeface="Arial" panose="020B0604020202020204" pitchFamily="34" charset="0"/>
        <a:buChar char="–"/>
        <a:defRPr sz="2535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4pPr>
      <a:lvl5pPr marL="2741295" indent="-302895" algn="l" rtl="0" eaLnBrk="0" fontAlgn="base" hangingPunct="0">
        <a:spcBef>
          <a:spcPts val="130"/>
        </a:spcBef>
        <a:spcAft>
          <a:spcPct val="0"/>
        </a:spcAft>
        <a:buFont typeface="Arial" panose="020B0604020202020204" pitchFamily="34" charset="0"/>
        <a:buChar char="»"/>
        <a:defRPr sz="2535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5pPr>
      <a:lvl6pPr marL="3350895" indent="-302895" algn="l" rtl="0" fontAlgn="base">
        <a:spcBef>
          <a:spcPts val="130"/>
        </a:spcBef>
        <a:spcAft>
          <a:spcPct val="0"/>
        </a:spcAft>
        <a:buFont typeface="Arial" panose="020B0604020202020204" pitchFamily="34" charset="0"/>
        <a:buChar char="»"/>
        <a:defRPr sz="2535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6pPr>
      <a:lvl7pPr marL="3960495" indent="-302895" algn="l" rtl="0" fontAlgn="base">
        <a:spcBef>
          <a:spcPts val="130"/>
        </a:spcBef>
        <a:spcAft>
          <a:spcPct val="0"/>
        </a:spcAft>
        <a:buFont typeface="Arial" panose="020B0604020202020204" pitchFamily="34" charset="0"/>
        <a:buChar char="»"/>
        <a:defRPr sz="2535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7pPr>
      <a:lvl8pPr marL="4570095" indent="-302895" algn="l" rtl="0" fontAlgn="base">
        <a:spcBef>
          <a:spcPts val="130"/>
        </a:spcBef>
        <a:spcAft>
          <a:spcPct val="0"/>
        </a:spcAft>
        <a:buFont typeface="Arial" panose="020B0604020202020204" pitchFamily="34" charset="0"/>
        <a:buChar char="»"/>
        <a:defRPr sz="2535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8pPr>
      <a:lvl9pPr marL="5179695" indent="-302895" algn="l" rtl="0" fontAlgn="base">
        <a:spcBef>
          <a:spcPts val="130"/>
        </a:spcBef>
        <a:spcAft>
          <a:spcPct val="0"/>
        </a:spcAft>
        <a:buFont typeface="Arial" panose="020B0604020202020204" pitchFamily="34" charset="0"/>
        <a:buChar char="»"/>
        <a:defRPr sz="2535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4.xml"/><Relationship Id="rId1" Type="http://schemas.openxmlformats.org/officeDocument/2006/relationships/image" Target="../media/image13.jpe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5.xml"/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image" Target="../media/image14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6.xml"/><Relationship Id="rId1" Type="http://schemas.openxmlformats.org/officeDocument/2006/relationships/image" Target="../media/image17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8.xml"/><Relationship Id="rId1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9.xml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0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image" Target="../media/image22.jpe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2.xml"/><Relationship Id="rId3" Type="http://schemas.microsoft.com/office/2007/relationships/hdphoto" Target="../media/image30.wdp"/><Relationship Id="rId2" Type="http://schemas.openxmlformats.org/officeDocument/2006/relationships/image" Target="../media/image29.jpeg"/><Relationship Id="rId1" Type="http://schemas.openxmlformats.org/officeDocument/2006/relationships/image" Target="../media/image28.jpe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3.xml"/><Relationship Id="rId4" Type="http://schemas.openxmlformats.org/officeDocument/2006/relationships/image" Target="../media/image34.jpeg"/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4.xml"/><Relationship Id="rId1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6.xml"/><Relationship Id="rId2" Type="http://schemas.openxmlformats.org/officeDocument/2006/relationships/image" Target="../media/image37.jpeg"/><Relationship Id="rId1" Type="http://schemas.openxmlformats.org/officeDocument/2006/relationships/image" Target="../media/image36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7.xml"/><Relationship Id="rId1" Type="http://schemas.openxmlformats.org/officeDocument/2006/relationships/image" Target="../media/image38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5.xml"/><Relationship Id="rId1" Type="http://schemas.openxmlformats.org/officeDocument/2006/relationships/image" Target="../media/image39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6.xml"/><Relationship Id="rId2" Type="http://schemas.openxmlformats.org/officeDocument/2006/relationships/image" Target="../media/image41.jpeg"/><Relationship Id="rId1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9.xml"/><Relationship Id="rId1" Type="http://schemas.openxmlformats.org/officeDocument/2006/relationships/image" Target="../media/image42.jpe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0.xml"/><Relationship Id="rId1" Type="http://schemas.openxmlformats.org/officeDocument/2006/relationships/image" Target="../media/image43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3.xml"/><Relationship Id="rId1" Type="http://schemas.openxmlformats.org/officeDocument/2006/relationships/image" Target="../media/image44.jpe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7.xml"/><Relationship Id="rId1" Type="http://schemas.openxmlformats.org/officeDocument/2006/relationships/image" Target="../media/image45.jpe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0.xml"/><Relationship Id="rId1" Type="http://schemas.openxmlformats.org/officeDocument/2006/relationships/image" Target="../media/image46.jpe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image" Target="../media/image5.jpeg"/><Relationship Id="rId1" Type="http://schemas.openxmlformats.org/officeDocument/2006/relationships/image" Target="../media/image4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8.xml"/><Relationship Id="rId1" Type="http://schemas.openxmlformats.org/officeDocument/2006/relationships/image" Target="../media/image47.jpe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0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9.xml"/><Relationship Id="rId1" Type="http://schemas.openxmlformats.org/officeDocument/2006/relationships/image" Target="../media/image6.jpe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0.xml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1.xml"/><Relationship Id="rId1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2.xml"/><Relationship Id="rId1" Type="http://schemas.openxmlformats.org/officeDocument/2006/relationships/image" Target="../media/image11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3.xml"/><Relationship Id="rId1" Type="http://schemas.openxmlformats.org/officeDocument/2006/relationships/image" Target="../media/image1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3" name="Picture 7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295" y="0"/>
            <a:ext cx="11790680" cy="3248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矩形 2"/>
          <p:cNvSpPr>
            <a:spLocks noChangeArrowheads="1"/>
          </p:cNvSpPr>
          <p:nvPr/>
        </p:nvSpPr>
        <p:spPr bwMode="auto">
          <a:xfrm>
            <a:off x="200978" y="3247808"/>
            <a:ext cx="877754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8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经典繁仿黑" pitchFamily="1" charset="-122"/>
              </a:rPr>
              <a:t>上海健康医学院</a:t>
            </a:r>
            <a:r>
              <a:rPr lang="en-US" altLang="zh-CN" sz="2800" b="1" dirty="0" smtClean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经典繁仿黑" pitchFamily="1" charset="-122"/>
              </a:rPr>
              <a:t>《</a:t>
            </a:r>
            <a:r>
              <a:rPr lang="zh-CN" altLang="en-US" sz="2800" b="1" dirty="0" smtClean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经典繁仿黑" pitchFamily="1" charset="-122"/>
              </a:rPr>
              <a:t>口腔科学</a:t>
            </a:r>
            <a:r>
              <a:rPr lang="en-US" altLang="zh-CN" sz="2800" b="1" dirty="0" smtClean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经典繁仿黑" pitchFamily="1" charset="-122"/>
              </a:rPr>
              <a:t>》</a:t>
            </a:r>
            <a:endParaRPr lang="zh-CN" altLang="en-US" sz="28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经典繁仿黑" pitchFamily="1" charset="-122"/>
            </a:endParaRPr>
          </a:p>
        </p:txBody>
      </p:sp>
      <p:sp>
        <p:nvSpPr>
          <p:cNvPr id="6" name="TextBox 3"/>
          <p:cNvSpPr>
            <a:spLocks noChangeArrowheads="1"/>
          </p:cNvSpPr>
          <p:nvPr/>
        </p:nvSpPr>
        <p:spPr bwMode="auto">
          <a:xfrm>
            <a:off x="201295" y="3843438"/>
            <a:ext cx="12191999" cy="14452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4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经典繁仿黑" pitchFamily="1" charset="-122"/>
              </a:rPr>
              <a:t>第十五章 牙体缺损，牙列缺损</a:t>
            </a:r>
            <a:r>
              <a:rPr lang="en-US" altLang="zh-CN" sz="4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经典繁仿黑" pitchFamily="1" charset="-122"/>
              </a:rPr>
              <a:t>/</a:t>
            </a:r>
            <a:r>
              <a:rPr lang="zh-CN" altLang="en-US" sz="4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经典繁仿黑" pitchFamily="1" charset="-122"/>
              </a:rPr>
              <a:t>缺失的修复</a:t>
            </a:r>
            <a:endParaRPr lang="zh-CN" altLang="en-US" sz="4400" b="1" dirty="0" smtClean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经典繁仿黑" pitchFamily="1" charset="-122"/>
            </a:endParaRPr>
          </a:p>
          <a:p>
            <a:pPr algn="ctr"/>
            <a:r>
              <a:rPr lang="zh-CN" altLang="en-US" sz="4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经典繁仿黑" pitchFamily="1" charset="-122"/>
              </a:rPr>
              <a:t>第六</a:t>
            </a:r>
            <a:r>
              <a:rPr lang="zh-CN" altLang="en-US" sz="4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经典繁仿黑" pitchFamily="1" charset="-122"/>
              </a:rPr>
              <a:t>章 </a:t>
            </a:r>
            <a:r>
              <a:rPr lang="zh-CN" altLang="en-US" sz="4400" b="1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经典繁仿黑" pitchFamily="1" charset="-122"/>
              </a:rPr>
              <a:t>口腔粘膜疾病</a:t>
            </a:r>
            <a:endParaRPr lang="zh-CN" altLang="en-US" sz="4400" b="1" dirty="0" smtClean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经典繁仿黑" pitchFamily="1" charset="-122"/>
            </a:endParaRPr>
          </a:p>
        </p:txBody>
      </p:sp>
      <p:sp>
        <p:nvSpPr>
          <p:cNvPr id="7" name="TextBox 7"/>
          <p:cNvSpPr>
            <a:spLocks noChangeArrowheads="1"/>
          </p:cNvSpPr>
          <p:nvPr/>
        </p:nvSpPr>
        <p:spPr bwMode="auto">
          <a:xfrm>
            <a:off x="3788410" y="5204065"/>
            <a:ext cx="4615790" cy="10147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经典繁仿黑" pitchFamily="1" charset="-122"/>
              </a:rPr>
              <a:t>口腔科学教学团队   金雪梅 副主任医师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经典繁仿黑" pitchFamily="1" charset="-122"/>
              </a:rPr>
              <a:t> </a:t>
            </a:r>
            <a:endParaRPr lang="en-US" altLang="zh-CN" sz="2000" b="1" dirty="0" smtClean="0">
              <a:latin typeface="微软雅黑" panose="020B0503020204020204" pitchFamily="34" charset="-122"/>
              <a:ea typeface="微软雅黑" panose="020B0503020204020204" pitchFamily="34" charset="-122"/>
              <a:sym typeface="经典繁仿黑" pitchFamily="1" charset="-122"/>
            </a:endParaRPr>
          </a:p>
          <a:p>
            <a:pPr algn="ctr">
              <a:lnSpc>
                <a:spcPct val="150000"/>
              </a:lnSpc>
            </a:pP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经典繁仿黑" pitchFamily="1" charset="-122"/>
              </a:rPr>
              <a:t>2020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经典繁仿黑" pitchFamily="1" charset="-122"/>
              </a:rPr>
              <a:t>年  </a:t>
            </a: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经典繁仿黑" pitchFamily="1" charset="-122"/>
              </a:rPr>
              <a:t>11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经典繁仿黑" pitchFamily="1" charset="-122"/>
              </a:rPr>
              <a:t>月  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经典繁仿黑" pitchFamily="1" charset="-122"/>
              </a:rPr>
              <a:t>23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经典繁仿黑" pitchFamily="1" charset="-122"/>
              </a:rPr>
              <a:t> 日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sym typeface="经典繁仿黑" pitchFamily="1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339609" y="1721774"/>
            <a:ext cx="1980029" cy="6622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zh-CN" altLang="en-US" sz="2800" b="1" dirty="0">
                <a:latin typeface="Times New Roman" panose="02020603050405020304"/>
                <a:ea typeface="微软雅黑" panose="020B0503020204020204" pitchFamily="34" charset="-122"/>
              </a:rPr>
              <a:t>（四）全冠</a:t>
            </a:r>
            <a:endParaRPr lang="en-US" altLang="zh-CN" sz="2800" b="1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541454" y="984250"/>
            <a:ext cx="5109091" cy="743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zh-CN" altLang="en-US" sz="3200" b="1" dirty="0">
                <a:latin typeface="Times New Roman" panose="02020603050405020304"/>
                <a:ea typeface="微软雅黑" panose="020B0503020204020204" pitchFamily="34" charset="-122"/>
              </a:rPr>
              <a:t>四、牙体缺损修复体的种类</a:t>
            </a:r>
            <a:endParaRPr lang="en-US" altLang="zh-CN" sz="3200" b="1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11" name="Shape 103"/>
          <p:cNvSpPr/>
          <p:nvPr/>
        </p:nvSpPr>
        <p:spPr>
          <a:xfrm>
            <a:off x="477838" y="2372747"/>
            <a:ext cx="7706579" cy="564257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/>
          <a:p>
            <a:pPr marL="457200" indent="-457200">
              <a:lnSpc>
                <a:spcPct val="150000"/>
              </a:lnSpc>
              <a:buClr>
                <a:srgbClr val="127FB8"/>
              </a:buClr>
            </a:pPr>
            <a:r>
              <a:rPr lang="en-US" altLang="zh-CN" sz="2000" b="1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3.</a:t>
            </a:r>
            <a:r>
              <a:rPr lang="zh-CN" altLang="en-US" sz="2000" b="1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全瓷冠</a:t>
            </a:r>
            <a:endParaRPr lang="en-US" altLang="zh-CN" sz="2000" b="1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6" name="文本框 2"/>
          <p:cNvSpPr txBox="1"/>
          <p:nvPr/>
        </p:nvSpPr>
        <p:spPr>
          <a:xfrm>
            <a:off x="477839" y="2856322"/>
            <a:ext cx="644547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 smtClean="0">
                <a:latin typeface="Times New Roman" panose="02020603050405020304"/>
                <a:ea typeface="微软雅黑" panose="020B0503020204020204" pitchFamily="34" charset="-122"/>
              </a:rPr>
              <a:t>全瓷</a:t>
            </a:r>
            <a:r>
              <a:rPr lang="zh-CN" altLang="en-US" sz="2000" dirty="0">
                <a:latin typeface="Times New Roman" panose="02020603050405020304"/>
                <a:ea typeface="微软雅黑" panose="020B0503020204020204" pitchFamily="34" charset="-122"/>
              </a:rPr>
              <a:t>冠（</a:t>
            </a:r>
            <a:r>
              <a:rPr lang="en-US" sz="2000" dirty="0" smtClean="0">
                <a:latin typeface="Times New Roman" panose="02020603050405020304"/>
                <a:ea typeface="微软雅黑" panose="020B0503020204020204" pitchFamily="34" charset="-122"/>
              </a:rPr>
              <a:t>all ceramic crown</a:t>
            </a:r>
            <a:r>
              <a:rPr lang="zh-CN" altLang="en-US" sz="2000" dirty="0">
                <a:latin typeface="Times New Roman" panose="02020603050405020304"/>
                <a:ea typeface="微软雅黑" panose="020B0503020204020204" pitchFamily="34" charset="-122"/>
              </a:rPr>
              <a:t>）是以陶瓷材料制成的覆盖整个牙冠表面的修复体。</a:t>
            </a:r>
            <a:endParaRPr lang="en-US" altLang="zh-CN" sz="2000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pic>
        <p:nvPicPr>
          <p:cNvPr id="12" name="图片 11" descr="前牙全瓷冠.JPG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7373874" y="2937004"/>
            <a:ext cx="3563869" cy="2488465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476665" y="1653199"/>
            <a:ext cx="2339102" cy="6622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zh-CN" altLang="en-US" sz="2800" b="1" dirty="0">
                <a:latin typeface="Times New Roman" panose="02020603050405020304"/>
                <a:ea typeface="微软雅黑" panose="020B0503020204020204" pitchFamily="34" charset="-122"/>
              </a:rPr>
              <a:t>（五）桩核冠</a:t>
            </a:r>
            <a:endParaRPr lang="en-US" altLang="zh-CN" sz="2800" b="1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541454" y="984179"/>
            <a:ext cx="5109091" cy="743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zh-CN" altLang="en-US" sz="3200" b="1" dirty="0">
                <a:latin typeface="Times New Roman" panose="02020603050405020304"/>
                <a:ea typeface="微软雅黑" panose="020B0503020204020204" pitchFamily="34" charset="-122"/>
              </a:rPr>
              <a:t>四、牙体缺损修复体的种类</a:t>
            </a:r>
            <a:endParaRPr lang="en-US" altLang="zh-CN" sz="3200" b="1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6" name="文本框 2"/>
          <p:cNvSpPr txBox="1"/>
          <p:nvPr/>
        </p:nvSpPr>
        <p:spPr>
          <a:xfrm>
            <a:off x="669226" y="2224950"/>
            <a:ext cx="11229974" cy="9610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latin typeface="Times New Roman" panose="02020603050405020304"/>
                <a:ea typeface="微软雅黑" panose="020B0503020204020204" pitchFamily="34" charset="-122"/>
              </a:rPr>
              <a:t>是利用插入根管内的桩来固位，在残冠或残根上先形成金属桩核或树脂核，然后再制作全冠修复体的总称。</a:t>
            </a:r>
            <a:endParaRPr lang="zh-CN" altLang="en-US" sz="2000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pic>
        <p:nvPicPr>
          <p:cNvPr id="11" name="图片 10" descr="IMG_5896_副本.jpg"/>
          <p:cNvPicPr>
            <a:picLocks noChangeAspect="1"/>
          </p:cNvPicPr>
          <p:nvPr/>
        </p:nvPicPr>
        <p:blipFill>
          <a:blip r:embed="rId1" cstate="print"/>
          <a:srcRect l="6557" t="23672" r="10708" b="12887"/>
          <a:stretch>
            <a:fillRect/>
          </a:stretch>
        </p:blipFill>
        <p:spPr>
          <a:xfrm>
            <a:off x="1646216" y="3816277"/>
            <a:ext cx="3203814" cy="1752514"/>
          </a:xfrm>
          <a:prstGeom prst="rect">
            <a:avLst/>
          </a:prstGeom>
        </p:spPr>
      </p:pic>
      <p:pic>
        <p:nvPicPr>
          <p:cNvPr id="12" name="图片 11" descr="IMG_5848.JPG"/>
          <p:cNvPicPr>
            <a:picLocks noChangeAspect="1"/>
          </p:cNvPicPr>
          <p:nvPr/>
        </p:nvPicPr>
        <p:blipFill>
          <a:blip r:embed="rId2" cstate="print"/>
          <a:srcRect l="24999" t="32995" r="15278" b="15750"/>
          <a:stretch>
            <a:fillRect/>
          </a:stretch>
        </p:blipFill>
        <p:spPr>
          <a:xfrm>
            <a:off x="8229526" y="3847605"/>
            <a:ext cx="3071834" cy="1757548"/>
          </a:xfrm>
          <a:prstGeom prst="rect">
            <a:avLst/>
          </a:prstGeom>
        </p:spPr>
      </p:pic>
      <p:pic>
        <p:nvPicPr>
          <p:cNvPr id="13" name="图片 12" descr="IMG_6498_副本.jpg"/>
          <p:cNvPicPr>
            <a:picLocks noChangeAspect="1"/>
          </p:cNvPicPr>
          <p:nvPr/>
        </p:nvPicPr>
        <p:blipFill>
          <a:blip r:embed="rId3" cstate="print"/>
          <a:srcRect t="19327" b="5120"/>
          <a:stretch>
            <a:fillRect/>
          </a:stretch>
        </p:blipFill>
        <p:spPr>
          <a:xfrm>
            <a:off x="4896177" y="3828152"/>
            <a:ext cx="3285930" cy="1752514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477838" y="1632407"/>
            <a:ext cx="3416320" cy="6622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zh-CN" altLang="en-US" sz="2800" b="1" dirty="0">
                <a:latin typeface="Times New Roman" panose="02020603050405020304"/>
                <a:ea typeface="微软雅黑" panose="020B0503020204020204" pitchFamily="34" charset="-122"/>
              </a:rPr>
              <a:t>（六）暂时性修复体</a:t>
            </a:r>
            <a:endParaRPr lang="en-US" altLang="zh-CN" sz="2800" b="1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541454" y="984250"/>
            <a:ext cx="5109091" cy="743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zh-CN" altLang="en-US" sz="3200" b="1" dirty="0">
                <a:latin typeface="Times New Roman" panose="02020603050405020304"/>
                <a:ea typeface="微软雅黑" panose="020B0503020204020204" pitchFamily="34" charset="-122"/>
              </a:rPr>
              <a:t>四、牙体缺损修复体的种类</a:t>
            </a:r>
            <a:endParaRPr lang="en-US" altLang="zh-CN" sz="3200" b="1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6" name="文本框 2"/>
          <p:cNvSpPr txBox="1"/>
          <p:nvPr/>
        </p:nvSpPr>
        <p:spPr>
          <a:xfrm>
            <a:off x="582497" y="2243656"/>
            <a:ext cx="604551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latin typeface="Times New Roman" panose="02020603050405020304"/>
                <a:ea typeface="微软雅黑" panose="020B0503020204020204" pitchFamily="34" charset="-122"/>
              </a:rPr>
              <a:t>暂时修复体（</a:t>
            </a:r>
            <a:r>
              <a:rPr lang="en-US" sz="2000" dirty="0" smtClean="0">
                <a:latin typeface="Times New Roman" panose="02020603050405020304"/>
                <a:ea typeface="微软雅黑" panose="020B0503020204020204" pitchFamily="34" charset="-122"/>
              </a:rPr>
              <a:t>temporary restoration）</a:t>
            </a:r>
            <a:r>
              <a:rPr lang="zh-CN" altLang="en-US" sz="2000" dirty="0" smtClean="0">
                <a:latin typeface="Times New Roman" panose="02020603050405020304"/>
                <a:ea typeface="微软雅黑" panose="020B0503020204020204" pitchFamily="34" charset="-122"/>
              </a:rPr>
              <a:t>是</a:t>
            </a:r>
            <a:r>
              <a:rPr lang="zh-CN" altLang="en-US" sz="2000" dirty="0">
                <a:latin typeface="Times New Roman" panose="02020603050405020304"/>
                <a:ea typeface="微软雅黑" panose="020B0503020204020204" pitchFamily="34" charset="-122"/>
              </a:rPr>
              <a:t>在固定修复的牙体预备后至最终固定修复体完成</a:t>
            </a:r>
            <a:r>
              <a:rPr lang="zh-CN" altLang="en-US" sz="2000" dirty="0" smtClean="0">
                <a:latin typeface="Times New Roman" panose="02020603050405020304"/>
                <a:ea typeface="微软雅黑" panose="020B0503020204020204" pitchFamily="34" charset="-122"/>
              </a:rPr>
              <a:t>前患者不能</a:t>
            </a:r>
            <a:r>
              <a:rPr lang="zh-CN" altLang="en-US" sz="2000" dirty="0">
                <a:latin typeface="Times New Roman" panose="02020603050405020304"/>
                <a:ea typeface="微软雅黑" panose="020B0503020204020204" pitchFamily="34" charset="-122"/>
              </a:rPr>
              <a:t>自由取戴的临时性修复体。</a:t>
            </a:r>
            <a:endParaRPr lang="zh-CN" altLang="en-US" sz="2000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pic>
        <p:nvPicPr>
          <p:cNvPr id="11" name="图片 10" descr="660864732321657035.jpg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7137927" y="2343446"/>
            <a:ext cx="4132614" cy="2755076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sz="32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第二节 </a:t>
            </a:r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牙列缺损的固定局部义齿修复</a:t>
            </a:r>
            <a:endParaRPr lang="zh-CN" altLang="en-US" sz="3200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" name="Shape 103"/>
          <p:cNvSpPr/>
          <p:nvPr/>
        </p:nvSpPr>
        <p:spPr>
          <a:xfrm>
            <a:off x="477838" y="3500796"/>
            <a:ext cx="9913110" cy="564257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lang="zh-CN" altLang="en-US" sz="20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固定桥黏固或黏接于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基牙上的部分</a:t>
            </a:r>
            <a:endParaRPr lang="en-US" altLang="zh-CN" sz="20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76263" y="2762383"/>
            <a:ext cx="2428870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zh-CN" altLang="en-US" sz="2800" b="1" dirty="0">
                <a:latin typeface="Times New Roman" panose="02020603050405020304"/>
                <a:ea typeface="微软雅黑" panose="020B0503020204020204" pitchFamily="34" charset="-122"/>
              </a:rPr>
              <a:t>（一）固位体</a:t>
            </a:r>
            <a:endParaRPr lang="en-US" altLang="zh-CN" sz="2800" b="1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872230" y="2279650"/>
            <a:ext cx="3840480" cy="8299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  <a:buClr>
                <a:srgbClr val="127FB8"/>
              </a:buClr>
            </a:pPr>
            <a:r>
              <a:rPr lang="zh-CN" altLang="en-US" sz="3200" b="1" dirty="0">
                <a:latin typeface="Times New Roman" panose="02020603050405020304"/>
                <a:ea typeface="微软雅黑" panose="020B0503020204020204" pitchFamily="34" charset="-122"/>
              </a:rPr>
              <a:t>固定局部义齿的组成</a:t>
            </a:r>
            <a:endParaRPr lang="en-US" altLang="zh-CN" sz="3200" b="1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13" name="Shape 103"/>
          <p:cNvSpPr/>
          <p:nvPr/>
        </p:nvSpPr>
        <p:spPr>
          <a:xfrm>
            <a:off x="576263" y="4548085"/>
            <a:ext cx="9913110" cy="509691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固定桥恢复缺失牙形态和功能的部分</a:t>
            </a:r>
            <a:endParaRPr lang="en-US" altLang="zh-CN" sz="20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576263" y="3914639"/>
            <a:ext cx="1980029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zh-CN" altLang="en-US" sz="2800" b="1" dirty="0">
                <a:latin typeface="Times New Roman" panose="02020603050405020304"/>
                <a:ea typeface="微软雅黑" panose="020B0503020204020204" pitchFamily="34" charset="-122"/>
              </a:rPr>
              <a:t>（二）桥体</a:t>
            </a:r>
            <a:endParaRPr lang="en-US" altLang="zh-CN" sz="2800" b="1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15" name="Shape 103"/>
          <p:cNvSpPr/>
          <p:nvPr/>
        </p:nvSpPr>
        <p:spPr>
          <a:xfrm>
            <a:off x="477838" y="5602210"/>
            <a:ext cx="9913110" cy="509691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固定桥连接桥体与固位体的部分，有固定连接体与非固定连接体两种</a:t>
            </a:r>
            <a:endParaRPr lang="en-US" altLang="zh-CN" sz="20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576263" y="4959431"/>
            <a:ext cx="2428870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zh-CN" altLang="en-US" sz="2800" b="1" dirty="0">
                <a:latin typeface="Times New Roman" panose="02020603050405020304"/>
                <a:ea typeface="微软雅黑" panose="020B0503020204020204" pitchFamily="34" charset="-122"/>
              </a:rPr>
              <a:t>（三）连接体</a:t>
            </a:r>
            <a:endParaRPr lang="en-US" altLang="zh-CN" sz="2800" b="1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pic>
        <p:nvPicPr>
          <p:cNvPr id="18" name="图片 17" descr="IMG_256"/>
          <p:cNvPicPr/>
          <p:nvPr/>
        </p:nvPicPr>
        <p:blipFill rotWithShape="1">
          <a:blip r:embed="rId1" cstate="print"/>
          <a:srcRect b="21646"/>
          <a:stretch>
            <a:fillRect/>
          </a:stretch>
        </p:blipFill>
        <p:spPr>
          <a:xfrm>
            <a:off x="8579099" y="2279811"/>
            <a:ext cx="3012111" cy="2679931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9" name="文本占位符 10"/>
          <p:cNvSpPr>
            <a:spLocks noGrp="1"/>
          </p:cNvSpPr>
          <p:nvPr>
            <p:ph type="body" sz="quarter" idx="4294967295"/>
          </p:nvPr>
        </p:nvSpPr>
        <p:spPr>
          <a:xfrm>
            <a:off x="9260840" y="4749165"/>
            <a:ext cx="2931160" cy="780415"/>
          </a:xfrm>
          <a:prstGeom prst="rect">
            <a:avLst/>
          </a:prstGeom>
          <a:ln>
            <a:solidFill>
              <a:srgbClr val="127FB8"/>
            </a:solidFill>
            <a:prstDash val="dash"/>
          </a:ln>
        </p:spPr>
        <p:txBody>
          <a:bodyPr vert="horz" lIns="91440" tIns="45720" rIns="91440" bIns="45720" rtlCol="0">
            <a:noAutofit/>
          </a:bodyPr>
          <a:lstStyle/>
          <a:p>
            <a:pPr marL="0" indent="0" algn="ctr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1400" dirty="0">
                <a:latin typeface="Times New Roman" panose="02020603050405020304"/>
                <a:ea typeface="微软雅黑" panose="020B0503020204020204" pitchFamily="34" charset="-122"/>
              </a:rPr>
              <a:t>固定局部义齿的组成</a:t>
            </a:r>
            <a:endParaRPr lang="en-US" altLang="zh-CN" sz="1400" dirty="0">
              <a:latin typeface="Times New Roman" panose="02020603050405020304"/>
              <a:ea typeface="微软雅黑" panose="020B0503020204020204" pitchFamily="34" charset="-122"/>
            </a:endParaRPr>
          </a:p>
          <a:p>
            <a:pPr marL="0" indent="0" algn="ctr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zh-CN" sz="1400" dirty="0">
                <a:latin typeface="Times New Roman" panose="02020603050405020304"/>
                <a:ea typeface="微软雅黑" panose="020B0503020204020204" pitchFamily="34" charset="-122"/>
              </a:rPr>
              <a:t>A.</a:t>
            </a:r>
            <a:r>
              <a:rPr lang="zh-CN" altLang="en-US" sz="1400" dirty="0">
                <a:latin typeface="Times New Roman" panose="02020603050405020304"/>
                <a:ea typeface="微软雅黑" panose="020B0503020204020204" pitchFamily="34" charset="-122"/>
              </a:rPr>
              <a:t>固位体；</a:t>
            </a:r>
            <a:r>
              <a:rPr lang="en-US" altLang="zh-CN" sz="1400" dirty="0">
                <a:latin typeface="Times New Roman" panose="02020603050405020304"/>
                <a:ea typeface="微软雅黑" panose="020B0503020204020204" pitchFamily="34" charset="-122"/>
              </a:rPr>
              <a:t>B.</a:t>
            </a:r>
            <a:r>
              <a:rPr lang="zh-CN" altLang="en-US" sz="1400" dirty="0">
                <a:latin typeface="Times New Roman" panose="02020603050405020304"/>
                <a:ea typeface="微软雅黑" panose="020B0503020204020204" pitchFamily="34" charset="-122"/>
              </a:rPr>
              <a:t>桥体；</a:t>
            </a:r>
            <a:r>
              <a:rPr lang="en-US" altLang="zh-CN" sz="1400" dirty="0">
                <a:latin typeface="Times New Roman" panose="02020603050405020304"/>
                <a:ea typeface="微软雅黑" panose="020B0503020204020204" pitchFamily="34" charset="-122"/>
              </a:rPr>
              <a:t>C.</a:t>
            </a:r>
            <a:r>
              <a:rPr lang="zh-CN" altLang="en-US" sz="1400" dirty="0">
                <a:latin typeface="Times New Roman" panose="02020603050405020304"/>
                <a:ea typeface="微软雅黑" panose="020B0503020204020204" pitchFamily="34" charset="-122"/>
              </a:rPr>
              <a:t>连接体</a:t>
            </a:r>
            <a:endParaRPr lang="zh-CN" altLang="en-US" sz="1400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84225" y="1269365"/>
            <a:ext cx="1087247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牙列缺损(dentition defect)是指单颌或上下颌牙列中部分自然牙的缺失。固定义齿(fixed prosthesis)是利用缺失牙间隙两端或一端的天然牙或牙根作为基牙，在其上制作固位体，并与人工牙连接成为一个整体，借黏固剂黏固于基牙上，患者不能自行摘戴的修复体。</a:t>
            </a:r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2" name="Shape 103"/>
          <p:cNvSpPr/>
          <p:nvPr/>
        </p:nvSpPr>
        <p:spPr>
          <a:xfrm>
            <a:off x="483967" y="2448479"/>
            <a:ext cx="9913110" cy="509691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en-US" altLang="zh-CN" sz="2000" b="1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1.</a:t>
            </a:r>
            <a:r>
              <a:rPr lang="zh-CN" altLang="en-US" sz="2000" b="1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双端固定桥</a:t>
            </a:r>
            <a:endParaRPr lang="en-US" altLang="zh-CN" sz="2000" b="1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477838" y="1653827"/>
            <a:ext cx="3775393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zh-CN" altLang="en-US" sz="2800" b="1" dirty="0">
                <a:latin typeface="Times New Roman" panose="02020603050405020304"/>
                <a:ea typeface="微软雅黑" panose="020B0503020204020204" pitchFamily="34" charset="-122"/>
              </a:rPr>
              <a:t>（一）按结构不同分类</a:t>
            </a:r>
            <a:endParaRPr lang="en-US" altLang="zh-CN" sz="2800" b="1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6" name="Shape 103"/>
          <p:cNvSpPr/>
          <p:nvPr/>
        </p:nvSpPr>
        <p:spPr>
          <a:xfrm>
            <a:off x="483967" y="2923553"/>
            <a:ext cx="9320987" cy="564257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en-US" altLang="zh-CN" sz="2000" b="1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2.</a:t>
            </a:r>
            <a:r>
              <a:rPr lang="zh-CN" altLang="en-US" sz="2000" b="1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半固定桥</a:t>
            </a:r>
            <a:endParaRPr lang="en-US" altLang="zh-CN" sz="2000" b="1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175760" y="978043"/>
            <a:ext cx="3840480" cy="8299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  <a:buClr>
                <a:srgbClr val="127FB8"/>
              </a:buClr>
            </a:pPr>
            <a:r>
              <a:rPr lang="zh-CN" altLang="en-US" sz="3200" b="1" dirty="0">
                <a:latin typeface="Times New Roman" panose="02020603050405020304"/>
                <a:ea typeface="微软雅黑" panose="020B0503020204020204" pitchFamily="34" charset="-122"/>
              </a:rPr>
              <a:t>固定局部义齿的类型</a:t>
            </a:r>
            <a:endParaRPr lang="en-US" altLang="zh-CN" sz="3200" b="1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8" name="Shape 103"/>
          <p:cNvSpPr/>
          <p:nvPr/>
        </p:nvSpPr>
        <p:spPr>
          <a:xfrm>
            <a:off x="480916" y="3337715"/>
            <a:ext cx="10291484" cy="564257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en-US" altLang="zh-CN" sz="2000" b="1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3.</a:t>
            </a:r>
            <a:r>
              <a:rPr lang="zh-CN" altLang="en-US" sz="2000" b="1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单端固定桥</a:t>
            </a:r>
            <a:endParaRPr lang="en-US" altLang="zh-CN" sz="2000" b="1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11" name="Shape 103"/>
          <p:cNvSpPr/>
          <p:nvPr/>
        </p:nvSpPr>
        <p:spPr>
          <a:xfrm>
            <a:off x="483967" y="3729379"/>
            <a:ext cx="10291484" cy="564257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en-US" altLang="zh-CN" sz="2000" b="1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4.</a:t>
            </a:r>
            <a:r>
              <a:rPr lang="zh-CN" altLang="en-US" sz="2000" b="1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复合固定桥</a:t>
            </a:r>
            <a:endParaRPr lang="en-US" altLang="zh-CN" sz="2000" b="1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pic>
        <p:nvPicPr>
          <p:cNvPr id="13" name="图片 12" descr="IMG_256"/>
          <p:cNvPicPr/>
          <p:nvPr/>
        </p:nvPicPr>
        <p:blipFill rotWithShape="1">
          <a:blip r:embed="rId1" cstate="print"/>
          <a:srcRect b="11779"/>
          <a:stretch>
            <a:fillRect/>
          </a:stretch>
        </p:blipFill>
        <p:spPr>
          <a:xfrm>
            <a:off x="5059693" y="1768515"/>
            <a:ext cx="2800350" cy="174783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4" name="图片 13" descr="IMG_256"/>
          <p:cNvPicPr/>
          <p:nvPr/>
        </p:nvPicPr>
        <p:blipFill rotWithShape="1">
          <a:blip r:embed="rId2" cstate="print"/>
          <a:srcRect r="49062"/>
          <a:stretch>
            <a:fillRect/>
          </a:stretch>
        </p:blipFill>
        <p:spPr>
          <a:xfrm>
            <a:off x="8570502" y="1365909"/>
            <a:ext cx="2712162" cy="21907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5" name="图片 14" descr="IMG_256"/>
          <p:cNvPicPr/>
          <p:nvPr/>
        </p:nvPicPr>
        <p:blipFill rotWithShape="1">
          <a:blip r:embed="rId2" cstate="print"/>
          <a:srcRect l="56427"/>
          <a:stretch>
            <a:fillRect/>
          </a:stretch>
        </p:blipFill>
        <p:spPr>
          <a:xfrm>
            <a:off x="5386502" y="3618352"/>
            <a:ext cx="2320045" cy="21907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6" name="图片 15" descr="IMG_25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640391" y="4163371"/>
            <a:ext cx="3133725" cy="15716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7" name="文本占位符 10"/>
          <p:cNvSpPr>
            <a:spLocks noGrp="1"/>
          </p:cNvSpPr>
          <p:nvPr>
            <p:ph type="body" sz="quarter" idx="4294967295"/>
          </p:nvPr>
        </p:nvSpPr>
        <p:spPr>
          <a:xfrm>
            <a:off x="5690870" y="3556635"/>
            <a:ext cx="1682750" cy="352425"/>
          </a:xfrm>
          <a:prstGeom prst="rect">
            <a:avLst/>
          </a:prstGeom>
          <a:ln>
            <a:solidFill>
              <a:srgbClr val="127FB8"/>
            </a:solidFill>
            <a:prstDash val="dash"/>
          </a:ln>
        </p:spPr>
        <p:txBody>
          <a:bodyPr vert="horz" lIns="91440" tIns="45720" rIns="91440" bIns="45720" rtlCol="0">
            <a:no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zh-CN" altLang="en-US" sz="1400" dirty="0">
                <a:latin typeface="Times New Roman" panose="02020603050405020304"/>
                <a:ea typeface="微软雅黑" panose="020B0503020204020204" pitchFamily="34" charset="-122"/>
              </a:rPr>
              <a:t>双端固定桥</a:t>
            </a:r>
            <a:endParaRPr lang="zh-CN" altLang="en-US" sz="1400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18" name="文本占位符 10"/>
          <p:cNvSpPr>
            <a:spLocks noGrp="1"/>
          </p:cNvSpPr>
          <p:nvPr>
            <p:ph type="body" sz="quarter" idx="4294967295"/>
          </p:nvPr>
        </p:nvSpPr>
        <p:spPr>
          <a:xfrm>
            <a:off x="9281160" y="3556635"/>
            <a:ext cx="1682115" cy="353060"/>
          </a:xfrm>
          <a:prstGeom prst="rect">
            <a:avLst/>
          </a:prstGeom>
          <a:ln>
            <a:solidFill>
              <a:srgbClr val="127FB8"/>
            </a:solidFill>
            <a:prstDash val="dash"/>
          </a:ln>
        </p:spPr>
        <p:txBody>
          <a:bodyPr vert="horz" lIns="91440" tIns="45720" rIns="91440" bIns="45720" rtlCol="0">
            <a:no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zh-CN" altLang="en-US" sz="1400" dirty="0">
                <a:latin typeface="Times New Roman" panose="02020603050405020304"/>
                <a:ea typeface="微软雅黑" panose="020B0503020204020204" pitchFamily="34" charset="-122"/>
              </a:rPr>
              <a:t>半固定桥</a:t>
            </a:r>
            <a:endParaRPr lang="zh-CN" altLang="en-US" sz="1400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19" name="文本占位符 10"/>
          <p:cNvSpPr>
            <a:spLocks noGrp="1"/>
          </p:cNvSpPr>
          <p:nvPr>
            <p:ph type="body" sz="quarter" idx="4294967295"/>
          </p:nvPr>
        </p:nvSpPr>
        <p:spPr>
          <a:xfrm>
            <a:off x="5777230" y="5734050"/>
            <a:ext cx="1682115" cy="353060"/>
          </a:xfrm>
          <a:prstGeom prst="rect">
            <a:avLst/>
          </a:prstGeom>
          <a:ln>
            <a:solidFill>
              <a:srgbClr val="127FB8"/>
            </a:solidFill>
            <a:prstDash val="dash"/>
          </a:ln>
        </p:spPr>
        <p:txBody>
          <a:bodyPr vert="horz" lIns="91440" tIns="45720" rIns="91440" bIns="45720" rtlCol="0">
            <a:no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zh-CN" altLang="en-US" sz="1400" dirty="0">
                <a:latin typeface="Times New Roman" panose="02020603050405020304"/>
                <a:ea typeface="微软雅黑" panose="020B0503020204020204" pitchFamily="34" charset="-122"/>
              </a:rPr>
              <a:t>单端固定桥</a:t>
            </a:r>
            <a:endParaRPr lang="zh-CN" altLang="en-US" sz="1400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20" name="文本占位符 10"/>
          <p:cNvSpPr>
            <a:spLocks noGrp="1"/>
          </p:cNvSpPr>
          <p:nvPr>
            <p:ph type="body" sz="quarter" idx="4294967295"/>
          </p:nvPr>
        </p:nvSpPr>
        <p:spPr>
          <a:xfrm>
            <a:off x="9280525" y="5669915"/>
            <a:ext cx="1682750" cy="352425"/>
          </a:xfrm>
          <a:prstGeom prst="rect">
            <a:avLst/>
          </a:prstGeom>
          <a:ln>
            <a:solidFill>
              <a:srgbClr val="127FB8"/>
            </a:solidFill>
            <a:prstDash val="dash"/>
          </a:ln>
        </p:spPr>
        <p:txBody>
          <a:bodyPr vert="horz" lIns="91440" tIns="45720" rIns="91440" bIns="45720" rtlCol="0">
            <a:no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zh-CN" altLang="en-US" sz="1400" dirty="0">
                <a:latin typeface="Times New Roman" panose="02020603050405020304"/>
                <a:ea typeface="微软雅黑" panose="020B0503020204020204" pitchFamily="34" charset="-122"/>
              </a:rPr>
              <a:t>复合固定桥</a:t>
            </a:r>
            <a:endParaRPr lang="zh-CN" altLang="en-US" sz="1400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2" name="Shape 103"/>
          <p:cNvSpPr/>
          <p:nvPr/>
        </p:nvSpPr>
        <p:spPr>
          <a:xfrm>
            <a:off x="458391" y="2581796"/>
            <a:ext cx="9913110" cy="564257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en-US" altLang="zh-CN" sz="2000" b="1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1.</a:t>
            </a:r>
            <a:r>
              <a:rPr lang="zh-CN" altLang="en-US" sz="2000" b="1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金属</a:t>
            </a:r>
            <a:r>
              <a:rPr lang="en-US" altLang="zh-CN" sz="2000" b="1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-</a:t>
            </a:r>
            <a:r>
              <a:rPr lang="zh-CN" altLang="en-US" sz="2000" b="1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烤瓷固定桥</a:t>
            </a:r>
            <a:endParaRPr lang="en-US" altLang="zh-CN" sz="2000" b="1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254554" y="1833397"/>
            <a:ext cx="3775393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zh-CN" altLang="en-US" sz="2800" b="1" dirty="0">
                <a:latin typeface="Times New Roman" panose="02020603050405020304"/>
                <a:ea typeface="微软雅黑" panose="020B0503020204020204" pitchFamily="34" charset="-122"/>
              </a:rPr>
              <a:t>（二）按材料不同分类</a:t>
            </a:r>
            <a:endParaRPr lang="en-US" altLang="zh-CN" sz="2800" b="1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6" name="Shape 103"/>
          <p:cNvSpPr/>
          <p:nvPr/>
        </p:nvSpPr>
        <p:spPr>
          <a:xfrm>
            <a:off x="477838" y="2979283"/>
            <a:ext cx="9320987" cy="564257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en-US" altLang="zh-CN" sz="2000" b="1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2.</a:t>
            </a:r>
            <a:r>
              <a:rPr lang="zh-CN" altLang="en-US" sz="2000" b="1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金属</a:t>
            </a:r>
            <a:r>
              <a:rPr lang="en-US" altLang="zh-CN" sz="2000" b="1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-</a:t>
            </a:r>
            <a:r>
              <a:rPr lang="zh-CN" altLang="en-US" sz="2000" b="1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树脂固定桥</a:t>
            </a:r>
            <a:endParaRPr lang="en-US" altLang="zh-CN" sz="2000" b="1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175760" y="979707"/>
            <a:ext cx="3840480" cy="8299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  <a:buClr>
                <a:srgbClr val="127FB8"/>
              </a:buClr>
            </a:pPr>
            <a:r>
              <a:rPr lang="zh-CN" altLang="en-US" sz="3200" b="1" dirty="0">
                <a:latin typeface="Times New Roman" panose="02020603050405020304"/>
                <a:ea typeface="微软雅黑" panose="020B0503020204020204" pitchFamily="34" charset="-122"/>
              </a:rPr>
              <a:t>固定局部义齿的类型</a:t>
            </a:r>
            <a:endParaRPr lang="en-US" altLang="zh-CN" sz="3200" b="1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8" name="Shape 103"/>
          <p:cNvSpPr/>
          <p:nvPr/>
        </p:nvSpPr>
        <p:spPr>
          <a:xfrm>
            <a:off x="472991" y="3393613"/>
            <a:ext cx="10291484" cy="564257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en-US" altLang="zh-CN" sz="2000" b="1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3.</a:t>
            </a:r>
            <a:r>
              <a:rPr lang="zh-CN" altLang="en-US" sz="2000" b="1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全瓷固定桥</a:t>
            </a:r>
            <a:endParaRPr lang="en-US" altLang="zh-CN" sz="2000" b="1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11" name="Shape 103"/>
          <p:cNvSpPr/>
          <p:nvPr/>
        </p:nvSpPr>
        <p:spPr>
          <a:xfrm>
            <a:off x="477838" y="3796302"/>
            <a:ext cx="10291484" cy="564257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en-US" altLang="zh-CN" sz="2000" b="1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4.</a:t>
            </a:r>
            <a:r>
              <a:rPr lang="zh-CN" altLang="en-US" sz="2000" b="1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金属固定桥</a:t>
            </a:r>
            <a:endParaRPr lang="en-US" altLang="zh-CN" sz="2000" b="1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grpSp>
        <p:nvGrpSpPr>
          <p:cNvPr id="5" name="组 4"/>
          <p:cNvGrpSpPr>
            <a:grpSpLocks noChangeAspect="1"/>
          </p:cNvGrpSpPr>
          <p:nvPr/>
        </p:nvGrpSpPr>
        <p:grpSpPr>
          <a:xfrm>
            <a:off x="5618733" y="1925946"/>
            <a:ext cx="4321780" cy="1440000"/>
            <a:chOff x="4989158" y="1768236"/>
            <a:chExt cx="5402225" cy="1800000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89158" y="1768236"/>
              <a:ext cx="2701112" cy="1800000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90270" y="1768236"/>
              <a:ext cx="2701113" cy="1800000"/>
            </a:xfrm>
            <a:prstGeom prst="rect">
              <a:avLst/>
            </a:prstGeom>
          </p:spPr>
        </p:pic>
      </p:grpSp>
      <p:grpSp>
        <p:nvGrpSpPr>
          <p:cNvPr id="14" name="组 13"/>
          <p:cNvGrpSpPr>
            <a:grpSpLocks noChangeAspect="1"/>
          </p:cNvGrpSpPr>
          <p:nvPr/>
        </p:nvGrpSpPr>
        <p:grpSpPr>
          <a:xfrm>
            <a:off x="2760847" y="4191856"/>
            <a:ext cx="4321334" cy="1440000"/>
            <a:chOff x="4989158" y="4144007"/>
            <a:chExt cx="5401668" cy="1800000"/>
          </a:xfrm>
        </p:grpSpPr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89158" y="4144007"/>
              <a:ext cx="2700000" cy="1800000"/>
            </a:xfrm>
            <a:prstGeom prst="rect">
              <a:avLst/>
            </a:prstGeom>
          </p:spPr>
        </p:pic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90826" y="4144007"/>
              <a:ext cx="2700000" cy="1800000"/>
            </a:xfrm>
            <a:prstGeom prst="rect">
              <a:avLst/>
            </a:prstGeom>
          </p:spPr>
        </p:pic>
      </p:grpSp>
      <p:sp>
        <p:nvSpPr>
          <p:cNvPr id="15" name="文本占位符 10"/>
          <p:cNvSpPr>
            <a:spLocks noGrp="1"/>
          </p:cNvSpPr>
          <p:nvPr>
            <p:ph type="body" sz="quarter" idx="4294967295"/>
          </p:nvPr>
        </p:nvSpPr>
        <p:spPr>
          <a:xfrm>
            <a:off x="10509250" y="3536315"/>
            <a:ext cx="1682750" cy="352425"/>
          </a:xfrm>
          <a:prstGeom prst="rect">
            <a:avLst/>
          </a:prstGeom>
          <a:ln>
            <a:solidFill>
              <a:srgbClr val="127FB8"/>
            </a:solidFill>
            <a:prstDash val="dash"/>
          </a:ln>
        </p:spPr>
        <p:txBody>
          <a:bodyPr vert="horz" lIns="91440" tIns="45720" rIns="91440" bIns="45720" rtlCol="0">
            <a:no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zh-CN" altLang="en-US" sz="1400" dirty="0">
                <a:latin typeface="Times New Roman" panose="02020603050405020304"/>
                <a:ea typeface="微软雅黑" panose="020B0503020204020204" pitchFamily="34" charset="-122"/>
              </a:rPr>
              <a:t>金属</a:t>
            </a:r>
            <a:r>
              <a:rPr lang="en-US" altLang="zh-CN" sz="1400" dirty="0">
                <a:latin typeface="Times New Roman" panose="02020603050405020304"/>
                <a:ea typeface="微软雅黑" panose="020B0503020204020204" pitchFamily="34" charset="-122"/>
              </a:rPr>
              <a:t>-</a:t>
            </a:r>
            <a:r>
              <a:rPr lang="zh-CN" altLang="en-US" sz="1400" dirty="0">
                <a:latin typeface="Times New Roman" panose="02020603050405020304"/>
                <a:ea typeface="微软雅黑" panose="020B0503020204020204" pitchFamily="34" charset="-122"/>
              </a:rPr>
              <a:t>烤瓷固定桥</a:t>
            </a:r>
            <a:endParaRPr lang="zh-CN" altLang="en-US" sz="1400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16" name="文本占位符 10"/>
          <p:cNvSpPr>
            <a:spLocks noGrp="1"/>
          </p:cNvSpPr>
          <p:nvPr>
            <p:ph type="body" sz="quarter" idx="4294967295"/>
          </p:nvPr>
        </p:nvSpPr>
        <p:spPr>
          <a:xfrm>
            <a:off x="0" y="5828030"/>
            <a:ext cx="1682115" cy="353060"/>
          </a:xfrm>
          <a:prstGeom prst="rect">
            <a:avLst/>
          </a:prstGeom>
          <a:ln>
            <a:solidFill>
              <a:srgbClr val="127FB8"/>
            </a:solidFill>
            <a:prstDash val="dash"/>
          </a:ln>
        </p:spPr>
        <p:txBody>
          <a:bodyPr vert="horz" lIns="91440" tIns="45720" rIns="91440" bIns="45720" rtlCol="0">
            <a:no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zh-CN" altLang="en-US" sz="1400" dirty="0">
                <a:latin typeface="Times New Roman" panose="02020603050405020304"/>
                <a:ea typeface="微软雅黑" panose="020B0503020204020204" pitchFamily="34" charset="-122"/>
              </a:rPr>
              <a:t>全瓷固定桥</a:t>
            </a:r>
            <a:endParaRPr lang="zh-CN" altLang="en-US" sz="1400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grpSp>
        <p:nvGrpSpPr>
          <p:cNvPr id="19" name="组 18"/>
          <p:cNvGrpSpPr/>
          <p:nvPr/>
        </p:nvGrpSpPr>
        <p:grpSpPr>
          <a:xfrm>
            <a:off x="7272468" y="4191856"/>
            <a:ext cx="4322224" cy="1440000"/>
            <a:chOff x="7386239" y="3698886"/>
            <a:chExt cx="4322224" cy="1440000"/>
          </a:xfrm>
        </p:grpSpPr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47573" y="3698886"/>
              <a:ext cx="2160890" cy="1440000"/>
            </a:xfrm>
            <a:prstGeom prst="rect">
              <a:avLst/>
            </a:prstGeom>
          </p:spPr>
        </p:pic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86239" y="3698886"/>
              <a:ext cx="2160890" cy="1440000"/>
            </a:xfrm>
            <a:prstGeom prst="rect">
              <a:avLst/>
            </a:prstGeom>
          </p:spPr>
        </p:pic>
      </p:grpSp>
      <p:sp>
        <p:nvSpPr>
          <p:cNvPr id="20" name="文本占位符 10"/>
          <p:cNvSpPr>
            <a:spLocks noGrp="1"/>
          </p:cNvSpPr>
          <p:nvPr>
            <p:ph type="body" sz="quarter" idx="4294967295"/>
          </p:nvPr>
        </p:nvSpPr>
        <p:spPr>
          <a:xfrm>
            <a:off x="10509250" y="5807710"/>
            <a:ext cx="1682750" cy="353060"/>
          </a:xfrm>
          <a:prstGeom prst="rect">
            <a:avLst/>
          </a:prstGeom>
          <a:ln>
            <a:solidFill>
              <a:srgbClr val="127FB8"/>
            </a:solidFill>
            <a:prstDash val="dash"/>
          </a:ln>
        </p:spPr>
        <p:txBody>
          <a:bodyPr vert="horz" lIns="91440" tIns="45720" rIns="91440" bIns="45720" rtlCol="0">
            <a:no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zh-CN" altLang="en-US" sz="1400" dirty="0">
                <a:latin typeface="Times New Roman" panose="02020603050405020304"/>
                <a:ea typeface="微软雅黑" panose="020B0503020204020204" pitchFamily="34" charset="-122"/>
              </a:rPr>
              <a:t>金属固定桥</a:t>
            </a:r>
            <a:endParaRPr lang="zh-CN" altLang="en-US" sz="1400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第三节 </a:t>
            </a:r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牙列缺损的可摘局部义齿修复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Shape 103"/>
          <p:cNvSpPr/>
          <p:nvPr/>
        </p:nvSpPr>
        <p:spPr>
          <a:xfrm>
            <a:off x="1022746" y="2247988"/>
            <a:ext cx="9913110" cy="1893916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endParaRPr lang="en-US" altLang="zh-CN" sz="2000" b="1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rgbClr val="127FB8"/>
              </a:buClr>
            </a:pPr>
            <a:endParaRPr lang="en-US" altLang="zh-CN" sz="2000" b="1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rgbClr val="127FB8"/>
              </a:buClr>
            </a:pPr>
            <a:endParaRPr lang="en-US" altLang="zh-CN" sz="2000" b="1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rgbClr val="127FB8"/>
              </a:buClr>
            </a:pPr>
            <a:endParaRPr lang="en-US" altLang="zh-CN" sz="2000" b="1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8" name="Shape 103"/>
          <p:cNvSpPr/>
          <p:nvPr/>
        </p:nvSpPr>
        <p:spPr>
          <a:xfrm>
            <a:off x="886268" y="3766559"/>
            <a:ext cx="10291484" cy="427681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endParaRPr lang="en-US" altLang="zh-CN" sz="16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11" name="Shape 103"/>
          <p:cNvSpPr/>
          <p:nvPr/>
        </p:nvSpPr>
        <p:spPr>
          <a:xfrm>
            <a:off x="886267" y="4628412"/>
            <a:ext cx="10291484" cy="427681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endParaRPr lang="en-US" altLang="zh-CN" sz="16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866520" y="4919222"/>
            <a:ext cx="184731" cy="498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endParaRPr lang="en-US" altLang="zh-CN" sz="2000" b="1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77838" y="984250"/>
            <a:ext cx="3789045" cy="6622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2800" b="1" dirty="0" smtClean="0"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可摘局部义齿的概念</a:t>
            </a:r>
            <a:endParaRPr lang="en-US" altLang="zh-CN" sz="2800" b="1" dirty="0">
              <a:latin typeface="Times New Roman" panose="02020603050405020304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77837" y="1692938"/>
            <a:ext cx="4976665" cy="34163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1.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利用天然牙、基托下黏膜和骨组织作支持</a:t>
            </a:r>
            <a:endParaRPr lang="zh-CN" altLang="en-US" sz="20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2.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依靠义齿的固位体和基托来固位</a:t>
            </a:r>
            <a:endParaRPr lang="zh-CN" altLang="en-US" sz="20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3.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用人工牙恢复缺失牙的形态和功能</a:t>
            </a:r>
            <a:endParaRPr lang="zh-CN" altLang="en-US" sz="20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4.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用基托材料恢复缺损的牙槽嵴、颌骨及其周围的软组织形态</a:t>
            </a:r>
            <a:endParaRPr lang="zh-CN" altLang="en-US" sz="20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5</a:t>
            </a:r>
            <a:r>
              <a:rPr lang="en-US" altLang="zh-CN" sz="20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.</a:t>
            </a:r>
            <a:r>
              <a:rPr lang="zh-CN" altLang="en-US" sz="20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患者能够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自行摘戴</a:t>
            </a:r>
            <a:endParaRPr lang="zh-CN" altLang="en-US" sz="20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endParaRPr lang="zh-CN" altLang="en-US" sz="2400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pic>
        <p:nvPicPr>
          <p:cNvPr id="5" name="Picture 2" descr="D:\临床病例\上海病例\活动修复\登士柏 活动义齿\张速轮\DSC_0344.JPG"/>
          <p:cNvPicPr>
            <a:picLocks noChangeAspect="1" noChangeArrowheads="1"/>
          </p:cNvPicPr>
          <p:nvPr/>
        </p:nvPicPr>
        <p:blipFill rotWithShape="1">
          <a:blip r:embed="rId1" cstate="print"/>
          <a:srcRect/>
          <a:stretch>
            <a:fillRect/>
          </a:stretch>
        </p:blipFill>
        <p:spPr bwMode="auto">
          <a:xfrm>
            <a:off x="7695856" y="1492543"/>
            <a:ext cx="3600000" cy="2107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:\临床病例\上海病例\活动修复\rpd\DSC_016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2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7695856" y="3811020"/>
            <a:ext cx="3600000" cy="2216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3091929" y="732421"/>
            <a:ext cx="7013393" cy="743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  <a:defRPr/>
            </a:pPr>
            <a:r>
              <a:rPr lang="zh-CN" altLang="en-US" sz="3200" b="1" dirty="0"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一、可摘局部义齿的适应证和</a:t>
            </a:r>
            <a:r>
              <a:rPr lang="zh-CN" altLang="en-US" sz="3200" b="1" dirty="0" smtClean="0"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禁忌证</a:t>
            </a:r>
            <a:endParaRPr lang="en-US" altLang="zh-CN" sz="3200" b="1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8" name="Shape 103"/>
          <p:cNvSpPr/>
          <p:nvPr/>
        </p:nvSpPr>
        <p:spPr>
          <a:xfrm>
            <a:off x="886268" y="3766559"/>
            <a:ext cx="10291484" cy="427681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endParaRPr lang="en-US" altLang="zh-CN" sz="16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11" name="Shape 103"/>
          <p:cNvSpPr/>
          <p:nvPr/>
        </p:nvSpPr>
        <p:spPr>
          <a:xfrm>
            <a:off x="886267" y="4628412"/>
            <a:ext cx="10291484" cy="427681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endParaRPr lang="en-US" altLang="zh-CN" sz="16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12" name="Shape 103"/>
          <p:cNvSpPr/>
          <p:nvPr/>
        </p:nvSpPr>
        <p:spPr>
          <a:xfrm>
            <a:off x="886267" y="5461689"/>
            <a:ext cx="10291484" cy="427681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endParaRPr lang="en-US" altLang="zh-CN" sz="16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5" name="Rectangle 12"/>
          <p:cNvSpPr>
            <a:spLocks noChangeArrowheads="1"/>
          </p:cNvSpPr>
          <p:nvPr/>
        </p:nvSpPr>
        <p:spPr bwMode="auto">
          <a:xfrm>
            <a:off x="477838" y="1318590"/>
            <a:ext cx="7289895" cy="323580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>
              <a:lnSpc>
                <a:spcPct val="150000"/>
              </a:lnSpc>
              <a:buClr>
                <a:srgbClr val="127FB8"/>
              </a:buClr>
              <a:defRPr/>
            </a:pP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适应证</a:t>
            </a:r>
            <a:endParaRPr lang="zh-CN" altLang="en-US" sz="20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pPr indent="-342900">
              <a:lnSpc>
                <a:spcPct val="150000"/>
              </a:lnSpc>
              <a:buClr>
                <a:srgbClr val="127FB8"/>
              </a:buClr>
              <a:defRPr/>
            </a:pP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1.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各种牙列缺损，尤其是游离端缺牙者</a:t>
            </a:r>
            <a:endParaRPr lang="zh-CN" altLang="en-US" sz="20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pPr marL="342900" indent="-342900" eaLnBrk="0" hangingPunct="0">
              <a:lnSpc>
                <a:spcPct val="150000"/>
              </a:lnSpc>
              <a:buClr>
                <a:schemeClr val="accent2"/>
              </a:buClr>
              <a:defRPr/>
            </a:pP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2.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牙缺失伴有牙槽骨、颌骨或软组织缺损者</a:t>
            </a:r>
            <a:endParaRPr lang="zh-CN" altLang="en-US" sz="20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  <a:sym typeface="+mn-ea"/>
            </a:endParaRPr>
          </a:p>
          <a:p>
            <a:pPr marL="342900" indent="-342900" eaLnBrk="0" hangingPunct="0">
              <a:lnSpc>
                <a:spcPct val="150000"/>
              </a:lnSpc>
              <a:buClr>
                <a:schemeClr val="accent2"/>
              </a:buClr>
              <a:defRPr/>
            </a:pP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3.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过渡性义齿或间隙保持器</a:t>
            </a:r>
            <a:endParaRPr lang="zh-CN" altLang="en-US" sz="20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  <a:sym typeface="+mn-ea"/>
            </a:endParaRPr>
          </a:p>
          <a:p>
            <a:pPr marL="342900" indent="-342900" eaLnBrk="0" hangingPunct="0">
              <a:lnSpc>
                <a:spcPct val="150000"/>
              </a:lnSpc>
              <a:buClr>
                <a:schemeClr val="accent2"/>
              </a:buClr>
              <a:defRPr/>
            </a:pP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4.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牙周病需活动夹板固定松动牙者</a:t>
            </a:r>
            <a:endParaRPr lang="zh-CN" altLang="en-US" sz="20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  <a:sym typeface="+mn-ea"/>
            </a:endParaRPr>
          </a:p>
          <a:p>
            <a:pPr marL="342900" indent="-342900" eaLnBrk="0" hangingPunct="0">
              <a:lnSpc>
                <a:spcPct val="150000"/>
              </a:lnSpc>
              <a:buClr>
                <a:schemeClr val="accent2"/>
              </a:buClr>
              <a:defRPr/>
            </a:pP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5</a:t>
            </a:r>
            <a:r>
              <a:rPr lang="en-US" altLang="zh-CN" sz="20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.</a:t>
            </a:r>
            <a:r>
              <a:rPr lang="zh-CN" altLang="en-US" sz="20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面重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度磨损或多牙缺失造成垂直距离过低需恢复者</a:t>
            </a:r>
            <a:endParaRPr lang="zh-CN" altLang="en-US" sz="20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  <a:sym typeface="+mn-ea"/>
            </a:endParaRPr>
          </a:p>
          <a:p>
            <a:pPr marL="342900" indent="-342900" eaLnBrk="0" hangingPunct="0">
              <a:lnSpc>
                <a:spcPct val="150000"/>
              </a:lnSpc>
              <a:buClr>
                <a:schemeClr val="accent2"/>
              </a:buClr>
              <a:defRPr/>
            </a:pP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6.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即刻义齿或化妆义齿</a:t>
            </a:r>
            <a:endParaRPr lang="en-US" altLang="zh-CN" sz="20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pPr eaLnBrk="0" hangingPunct="0">
              <a:lnSpc>
                <a:spcPct val="150000"/>
              </a:lnSpc>
              <a:buClr>
                <a:schemeClr val="accent2"/>
              </a:buClr>
              <a:defRPr/>
            </a:pP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禁忌证</a:t>
            </a:r>
            <a:endParaRPr lang="en-US" altLang="zh-CN" sz="20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  <a:sym typeface="+mn-ea"/>
            </a:endParaRPr>
          </a:p>
          <a:p>
            <a:pPr marL="342900" indent="-342900" eaLnBrk="0" hangingPunct="0">
              <a:lnSpc>
                <a:spcPct val="150000"/>
              </a:lnSpc>
              <a:buClr>
                <a:schemeClr val="accent2"/>
              </a:buClr>
              <a:buFont typeface="Wingdings" panose="05000000000000000000" pitchFamily="2" charset="2"/>
              <a:buBlip>
                <a:blip r:embed="rId1"/>
              </a:buBlip>
              <a:defRPr/>
            </a:pPr>
            <a:endParaRPr lang="en-US" altLang="zh-CN" sz="2400" dirty="0"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/>
              <a:ea typeface="微软雅黑" panose="020B0503020204020204" pitchFamily="34" charset="-122"/>
            </a:endParaRPr>
          </a:p>
          <a:p>
            <a:pPr marL="342900" indent="-342900" eaLnBrk="0" hangingPunct="0">
              <a:lnSpc>
                <a:spcPct val="150000"/>
              </a:lnSpc>
              <a:buClr>
                <a:schemeClr val="accent2"/>
              </a:buClr>
              <a:buFont typeface="Wingdings" panose="05000000000000000000" pitchFamily="2" charset="2"/>
              <a:buBlip>
                <a:blip r:embed="rId1"/>
              </a:buBlip>
              <a:defRPr/>
            </a:pPr>
            <a:endParaRPr lang="en-US" altLang="zh-CN" sz="2800" dirty="0"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/>
              <a:ea typeface="微软雅黑" panose="020B0503020204020204" pitchFamily="34" charset="-122"/>
            </a:endParaRPr>
          </a:p>
          <a:p>
            <a:pPr marL="342900" indent="-342900" eaLnBrk="0" hangingPunct="0">
              <a:lnSpc>
                <a:spcPct val="150000"/>
              </a:lnSpc>
              <a:buClr>
                <a:schemeClr val="accent2"/>
              </a:buClr>
              <a:buFont typeface="Wingdings" panose="05000000000000000000" pitchFamily="2" charset="2"/>
              <a:buBlip>
                <a:blip r:embed="rId1"/>
              </a:buBlip>
              <a:defRPr/>
            </a:pPr>
            <a:endParaRPr lang="en-US" altLang="zh-CN" sz="2800" dirty="0"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/>
              <a:ea typeface="微软雅黑" panose="020B0503020204020204" pitchFamily="34" charset="-122"/>
            </a:endParaRPr>
          </a:p>
          <a:p>
            <a:pPr marL="342900" indent="-342900" eaLnBrk="0" hangingPunct="0">
              <a:lnSpc>
                <a:spcPct val="150000"/>
              </a:lnSpc>
              <a:buClr>
                <a:schemeClr val="accent2"/>
              </a:buClr>
              <a:buFont typeface="Wingdings" panose="05000000000000000000" pitchFamily="2" charset="2"/>
              <a:buBlip>
                <a:blip r:embed="rId1"/>
              </a:buBlip>
              <a:defRPr/>
            </a:pPr>
            <a:endParaRPr lang="en-US" altLang="zh-CN" sz="2800" dirty="0"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pic>
        <p:nvPicPr>
          <p:cNvPr id="6" name="Picture 3" descr="D:\临床病例\上海病例\活动修复\rpd\DSC_0154.JPG"/>
          <p:cNvPicPr>
            <a:picLocks noChangeAspect="1" noChangeArrowheads="1"/>
          </p:cNvPicPr>
          <p:nvPr/>
        </p:nvPicPr>
        <p:blipFill rotWithShape="1">
          <a:blip r:embed="rId2" cstate="print">
            <a:lum bright="10000"/>
          </a:blip>
          <a:srcRect/>
          <a:stretch>
            <a:fillRect/>
          </a:stretch>
        </p:blipFill>
        <p:spPr bwMode="auto">
          <a:xfrm>
            <a:off x="7489416" y="2032193"/>
            <a:ext cx="3362941" cy="2063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DSC_206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10800000">
            <a:off x="9170887" y="4355033"/>
            <a:ext cx="2434187" cy="16255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 descr="C:\Users\guxy\Desktop\IMG_0528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412684" y="4355034"/>
            <a:ext cx="2416729" cy="1625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文本框 3"/>
          <p:cNvSpPr txBox="1"/>
          <p:nvPr/>
        </p:nvSpPr>
        <p:spPr>
          <a:xfrm>
            <a:off x="477838" y="4859665"/>
            <a:ext cx="5677468" cy="147732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-342900">
              <a:lnSpc>
                <a:spcPct val="150000"/>
              </a:lnSpc>
              <a:buClr>
                <a:srgbClr val="127FB8"/>
              </a:buClr>
              <a:defRPr/>
            </a:pP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1.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精神疾病生活无法自理者</a:t>
            </a:r>
            <a:endParaRPr lang="zh-CN" altLang="en-US" sz="20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  <a:sym typeface="+mn-ea"/>
            </a:endParaRPr>
          </a:p>
          <a:p>
            <a:pPr indent="-342900">
              <a:lnSpc>
                <a:spcPct val="150000"/>
              </a:lnSpc>
              <a:buClr>
                <a:srgbClr val="127FB8"/>
              </a:buClr>
              <a:defRPr/>
            </a:pP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2.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对义齿材料过敏或无法克服义齿异物感觉者</a:t>
            </a:r>
            <a:endParaRPr lang="en-US" altLang="zh-CN" sz="20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  <a:sym typeface="+mn-ea"/>
            </a:endParaRPr>
          </a:p>
          <a:p>
            <a:pPr indent="-342900">
              <a:lnSpc>
                <a:spcPct val="150000"/>
              </a:lnSpc>
              <a:buClr>
                <a:srgbClr val="127FB8"/>
              </a:buClr>
              <a:defRPr/>
            </a:pP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3.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严重的牙体、牙周</a:t>
            </a:r>
            <a:r>
              <a:rPr lang="zh-CN" altLang="en-US" sz="20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或黏膜病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未得到有效控制者</a:t>
            </a:r>
            <a:endParaRPr lang="zh-CN" altLang="en-US" sz="20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2" name="Shape 103"/>
          <p:cNvSpPr/>
          <p:nvPr/>
        </p:nvSpPr>
        <p:spPr>
          <a:xfrm>
            <a:off x="1022746" y="2247988"/>
            <a:ext cx="9913110" cy="1893916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endParaRPr lang="en-US" altLang="zh-CN" sz="2000" b="1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rgbClr val="127FB8"/>
              </a:buClr>
            </a:pPr>
            <a:endParaRPr lang="en-US" altLang="zh-CN" sz="2000" b="1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rgbClr val="127FB8"/>
              </a:buClr>
            </a:pPr>
            <a:endParaRPr lang="en-US" altLang="zh-CN" sz="2000" b="1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rgbClr val="127FB8"/>
              </a:buClr>
            </a:pPr>
            <a:endParaRPr lang="en-US" altLang="zh-CN" sz="2000" b="1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8" name="Shape 103"/>
          <p:cNvSpPr/>
          <p:nvPr/>
        </p:nvSpPr>
        <p:spPr>
          <a:xfrm>
            <a:off x="886268" y="3766559"/>
            <a:ext cx="10291484" cy="427681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endParaRPr lang="en-US" altLang="zh-CN" sz="16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11" name="Shape 103"/>
          <p:cNvSpPr/>
          <p:nvPr/>
        </p:nvSpPr>
        <p:spPr>
          <a:xfrm>
            <a:off x="886267" y="4628412"/>
            <a:ext cx="10291484" cy="427681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endParaRPr lang="en-US" altLang="zh-CN" sz="16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12" name="Shape 103"/>
          <p:cNvSpPr/>
          <p:nvPr/>
        </p:nvSpPr>
        <p:spPr>
          <a:xfrm>
            <a:off x="886267" y="5461689"/>
            <a:ext cx="10291484" cy="427681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endParaRPr lang="en-US" altLang="zh-CN" sz="16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866520" y="4919222"/>
            <a:ext cx="184731" cy="498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endParaRPr lang="en-US" altLang="zh-CN" sz="2000" b="1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156703" y="835394"/>
            <a:ext cx="4230589" cy="6622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  <a:defRPr/>
            </a:pPr>
            <a:r>
              <a:rPr lang="zh-CN" altLang="en-US" sz="2800" b="1" dirty="0"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二、可摘局部义齿的组成</a:t>
            </a:r>
            <a:endParaRPr lang="en-US" altLang="zh-CN" sz="2800" b="1" dirty="0">
              <a:latin typeface="Times New Roman" panose="02020603050405020304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477837" y="1645311"/>
            <a:ext cx="10344133" cy="499432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可摘局部义齿一般由支托、固位体、连接体、基托、人工牙等部件</a:t>
            </a:r>
            <a:r>
              <a:rPr lang="zh-CN" altLang="en-US" sz="20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组成。</a:t>
            </a:r>
            <a:endParaRPr lang="zh-CN" altLang="en-US" sz="20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3092278" y="2460606"/>
            <a:ext cx="6634567" cy="3748282"/>
            <a:chOff x="4611188" y="1178560"/>
            <a:chExt cx="6634567" cy="3748282"/>
          </a:xfrm>
        </p:grpSpPr>
        <p:pic>
          <p:nvPicPr>
            <p:cNvPr id="24" name="图片 24"/>
            <p:cNvPicPr>
              <a:picLocks noChangeAspect="1"/>
            </p:cNvPicPr>
            <p:nvPr/>
          </p:nvPicPr>
          <p:blipFill>
            <a:blip r:embed="rId1" cstate="print"/>
            <a:srcRect/>
            <a:stretch>
              <a:fillRect/>
            </a:stretch>
          </p:blipFill>
          <p:spPr>
            <a:xfrm>
              <a:off x="5349922" y="1178560"/>
              <a:ext cx="5895833" cy="3748282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4611188" y="2320176"/>
              <a:ext cx="1264067" cy="4180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600" dirty="0">
                  <a:latin typeface="Times New Roman" panose="02020603050405020304"/>
                  <a:ea typeface="微软雅黑" panose="020B0503020204020204" pitchFamily="34" charset="-122"/>
                </a:rPr>
                <a:t>固位体</a:t>
              </a:r>
              <a:endParaRPr lang="zh-CN" altLang="en-US" sz="1600" dirty="0">
                <a:latin typeface="Times New Roman" panose="02020603050405020304"/>
                <a:ea typeface="微软雅黑" panose="020B0503020204020204" pitchFamily="34" charset="-122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617720" y="3226108"/>
              <a:ext cx="1264067" cy="4180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600" dirty="0">
                  <a:latin typeface="Times New Roman" panose="02020603050405020304"/>
                  <a:ea typeface="微软雅黑" panose="020B0503020204020204" pitchFamily="34" charset="-122"/>
                </a:rPr>
                <a:t>连接体</a:t>
              </a:r>
              <a:endParaRPr lang="zh-CN" altLang="en-US" sz="1600" dirty="0">
                <a:latin typeface="Times New Roman" panose="02020603050405020304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sz="32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第四节 </a:t>
            </a:r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牙列缺失的全口义齿修复</a:t>
            </a:r>
            <a:br>
              <a:rPr lang="en-US" altLang="zh-CN" sz="573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</a:br>
            <a:endParaRPr lang="zh-CN" altLang="en-US" b="1"/>
          </a:p>
        </p:txBody>
      </p:sp>
      <p:sp>
        <p:nvSpPr>
          <p:cNvPr id="2" name="Shape 103"/>
          <p:cNvSpPr/>
          <p:nvPr/>
        </p:nvSpPr>
        <p:spPr>
          <a:xfrm>
            <a:off x="1022746" y="2247988"/>
            <a:ext cx="9913110" cy="1893916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endParaRPr lang="en-US" altLang="zh-CN" sz="2000" b="1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rgbClr val="127FB8"/>
              </a:buClr>
            </a:pPr>
            <a:endParaRPr lang="en-US" altLang="zh-CN" sz="2000" b="1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rgbClr val="127FB8"/>
              </a:buClr>
            </a:pPr>
            <a:endParaRPr lang="en-US" altLang="zh-CN" sz="2000" b="1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rgbClr val="127FB8"/>
              </a:buClr>
            </a:pPr>
            <a:endParaRPr lang="en-US" altLang="zh-CN" sz="2000" b="1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8" name="Shape 103"/>
          <p:cNvSpPr/>
          <p:nvPr/>
        </p:nvSpPr>
        <p:spPr>
          <a:xfrm>
            <a:off x="886268" y="3777192"/>
            <a:ext cx="10291484" cy="427681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endParaRPr lang="en-US" altLang="zh-CN" sz="16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11" name="Shape 103"/>
          <p:cNvSpPr/>
          <p:nvPr/>
        </p:nvSpPr>
        <p:spPr>
          <a:xfrm>
            <a:off x="886267" y="4628412"/>
            <a:ext cx="10291484" cy="427681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endParaRPr lang="en-US" altLang="zh-CN" sz="16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866520" y="4919222"/>
            <a:ext cx="184731" cy="498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endParaRPr lang="en-US" altLang="zh-CN" sz="2000" b="1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7302431" y="5324364"/>
            <a:ext cx="2505408" cy="501495"/>
          </a:xfrm>
          <a:prstGeom prst="rect">
            <a:avLst/>
          </a:prstGeom>
          <a:ln>
            <a:solidFill>
              <a:srgbClr val="127FB8"/>
            </a:solidFill>
            <a:prstDash val="dash"/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1400" dirty="0" smtClean="0">
                <a:latin typeface="Times New Roman" panose="02020603050405020304"/>
                <a:ea typeface="微软雅黑" panose="020B0503020204020204" pitchFamily="34" charset="-122"/>
              </a:rPr>
              <a:t>全口义齿  </a:t>
            </a:r>
            <a:r>
              <a:rPr lang="en-US" altLang="zh-CN" sz="1400" dirty="0" smtClean="0">
                <a:latin typeface="Times New Roman" panose="02020603050405020304"/>
                <a:ea typeface="微软雅黑" panose="020B0503020204020204" pitchFamily="34" charset="-122"/>
              </a:rPr>
              <a:t>complete  denture</a:t>
            </a:r>
            <a:endParaRPr lang="en-US" altLang="zh-CN" sz="1400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pic>
        <p:nvPicPr>
          <p:cNvPr id="17" name="Picture 5" descr="200852194214145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>
          <a:xfrm>
            <a:off x="2456701" y="2970552"/>
            <a:ext cx="2808288" cy="2041525"/>
          </a:xfrm>
          <a:prstGeom prst="rect">
            <a:avLst/>
          </a:prstGeom>
          <a:noFill/>
        </p:spPr>
      </p:pic>
      <p:pic>
        <p:nvPicPr>
          <p:cNvPr id="18" name="Picture 15" descr="111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49715" y="2970619"/>
            <a:ext cx="2811462" cy="2120900"/>
          </a:xfrm>
          <a:prstGeom prst="rect">
            <a:avLst/>
          </a:prstGeom>
          <a:noFill/>
        </p:spPr>
      </p:pic>
      <p:sp>
        <p:nvSpPr>
          <p:cNvPr id="3" name="矩形 2"/>
          <p:cNvSpPr/>
          <p:nvPr/>
        </p:nvSpPr>
        <p:spPr>
          <a:xfrm>
            <a:off x="2757275" y="5316346"/>
            <a:ext cx="2207806" cy="518688"/>
          </a:xfrm>
          <a:prstGeom prst="rect">
            <a:avLst/>
          </a:prstGeom>
          <a:ln>
            <a:solidFill>
              <a:srgbClr val="127FB8"/>
            </a:solidFill>
            <a:prstDash val="dash"/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1400" dirty="0" smtClean="0">
                <a:latin typeface="Times New Roman" panose="02020603050405020304"/>
                <a:ea typeface="微软雅黑" panose="020B0503020204020204" pitchFamily="34" charset="-122"/>
              </a:rPr>
              <a:t>无牙颌  </a:t>
            </a:r>
            <a:r>
              <a:rPr lang="en-US" altLang="zh-CN" sz="1400" dirty="0" smtClean="0">
                <a:latin typeface="Times New Roman" panose="02020603050405020304"/>
                <a:ea typeface="微软雅黑" panose="020B0503020204020204" pitchFamily="34" charset="-122"/>
              </a:rPr>
              <a:t>edentulous  jaw</a:t>
            </a:r>
            <a:endParaRPr lang="en-US" altLang="zh-CN" sz="1400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788160" y="1660525"/>
            <a:ext cx="879538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牙列缺失是指整个牙弓上不存留任何天然牙或牙根，又称无牙颌。为牙列缺失的患者制作的义齿称全口义齿，俗称总义齿。</a:t>
            </a:r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zh-CN" sz="3200" b="1" dirty="0">
                <a:solidFill>
                  <a:srgbClr val="2B2F3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第十五章 牙体缺损、牙列缺损</a:t>
            </a:r>
            <a:r>
              <a:rPr lang="en-US" altLang="zh-CN" sz="3200" b="1" dirty="0">
                <a:solidFill>
                  <a:srgbClr val="2B2F3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/</a:t>
            </a:r>
            <a:r>
              <a:rPr lang="zh-CN" altLang="zh-CN" sz="3200" b="1" dirty="0">
                <a:solidFill>
                  <a:srgbClr val="2B2F3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缺失的修复</a:t>
            </a:r>
            <a:endParaRPr lang="zh-CN" altLang="en-US" sz="32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6" name="椭圆 45"/>
          <p:cNvSpPr/>
          <p:nvPr/>
        </p:nvSpPr>
        <p:spPr>
          <a:xfrm>
            <a:off x="2695642" y="1369951"/>
            <a:ext cx="471357" cy="471357"/>
          </a:xfrm>
          <a:prstGeom prst="ellipse">
            <a:avLst/>
          </a:prstGeom>
          <a:solidFill>
            <a:srgbClr val="127F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60" name="椭圆 59"/>
          <p:cNvSpPr/>
          <p:nvPr/>
        </p:nvSpPr>
        <p:spPr>
          <a:xfrm>
            <a:off x="2695642" y="2443706"/>
            <a:ext cx="471357" cy="471357"/>
          </a:xfrm>
          <a:prstGeom prst="ellipse">
            <a:avLst/>
          </a:prstGeom>
          <a:solidFill>
            <a:srgbClr val="3CB1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63" name="椭圆 62"/>
          <p:cNvSpPr/>
          <p:nvPr/>
        </p:nvSpPr>
        <p:spPr>
          <a:xfrm>
            <a:off x="2695642" y="3495186"/>
            <a:ext cx="471357" cy="471357"/>
          </a:xfrm>
          <a:prstGeom prst="ellipse">
            <a:avLst/>
          </a:prstGeom>
          <a:solidFill>
            <a:srgbClr val="127F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66" name="椭圆 65"/>
          <p:cNvSpPr/>
          <p:nvPr/>
        </p:nvSpPr>
        <p:spPr>
          <a:xfrm>
            <a:off x="2695642" y="4589262"/>
            <a:ext cx="471357" cy="471357"/>
          </a:xfrm>
          <a:prstGeom prst="ellipse">
            <a:avLst/>
          </a:prstGeom>
          <a:solidFill>
            <a:srgbClr val="3CB1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24" name="矩形: 圆角 23"/>
          <p:cNvSpPr/>
          <p:nvPr/>
        </p:nvSpPr>
        <p:spPr>
          <a:xfrm>
            <a:off x="3951474" y="1369605"/>
            <a:ext cx="5050286" cy="491124"/>
          </a:xfrm>
          <a:prstGeom prst="roundRect">
            <a:avLst>
              <a:gd name="adj" fmla="val 27533"/>
            </a:avLst>
          </a:prstGeom>
          <a:noFill/>
          <a:ln w="15875">
            <a:solidFill>
              <a:srgbClr val="127FB8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b="1" dirty="0">
                <a:solidFill>
                  <a:schemeClr val="tx1"/>
                </a:solidFill>
                <a:latin typeface="Times New Roman" panose="02020603050405020304"/>
                <a:ea typeface="微软雅黑" panose="020B0503020204020204" pitchFamily="34" charset="-122"/>
              </a:rPr>
              <a:t>第一</a:t>
            </a:r>
            <a:r>
              <a:rPr lang="zh-CN" altLang="en-US" b="1" dirty="0" smtClean="0">
                <a:solidFill>
                  <a:schemeClr val="tx1"/>
                </a:solidFill>
                <a:latin typeface="Times New Roman" panose="02020603050405020304"/>
                <a:ea typeface="微软雅黑" panose="020B0503020204020204" pitchFamily="34" charset="-122"/>
              </a:rPr>
              <a:t>节   牙</a:t>
            </a:r>
            <a:r>
              <a:rPr lang="zh-CN" altLang="en-US" b="1" dirty="0">
                <a:solidFill>
                  <a:schemeClr val="tx1"/>
                </a:solidFill>
                <a:latin typeface="Times New Roman" panose="02020603050405020304"/>
                <a:ea typeface="微软雅黑" panose="020B0503020204020204" pitchFamily="34" charset="-122"/>
              </a:rPr>
              <a:t>体缺损修复</a:t>
            </a:r>
            <a:endParaRPr lang="zh-CN" altLang="en-US" b="1" dirty="0">
              <a:solidFill>
                <a:schemeClr val="tx1"/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25" name="矩形: 圆角 24"/>
          <p:cNvSpPr/>
          <p:nvPr/>
        </p:nvSpPr>
        <p:spPr>
          <a:xfrm>
            <a:off x="3951474" y="2443529"/>
            <a:ext cx="5714477" cy="517889"/>
          </a:xfrm>
          <a:prstGeom prst="roundRect">
            <a:avLst>
              <a:gd name="adj" fmla="val 27533"/>
            </a:avLst>
          </a:prstGeom>
          <a:noFill/>
          <a:ln w="15875">
            <a:solidFill>
              <a:srgbClr val="127FB8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b="1" dirty="0">
                <a:solidFill>
                  <a:schemeClr val="tx1"/>
                </a:solidFill>
                <a:latin typeface="Times New Roman" panose="02020603050405020304"/>
                <a:ea typeface="微软雅黑" panose="020B0503020204020204" pitchFamily="34" charset="-122"/>
              </a:rPr>
              <a:t>第二</a:t>
            </a:r>
            <a:r>
              <a:rPr lang="zh-CN" altLang="en-US" b="1" dirty="0" smtClean="0">
                <a:solidFill>
                  <a:schemeClr val="tx1"/>
                </a:solidFill>
                <a:latin typeface="Times New Roman" panose="02020603050405020304"/>
                <a:ea typeface="微软雅黑" panose="020B0503020204020204" pitchFamily="34" charset="-122"/>
              </a:rPr>
              <a:t>节</a:t>
            </a:r>
            <a:r>
              <a:rPr lang="en-US" altLang="zh-CN" dirty="0">
                <a:latin typeface="Times New Roman" panose="02020603050405020304"/>
                <a:ea typeface="微软雅黑" panose="020B0503020204020204" pitchFamily="34" charset="-122"/>
              </a:rPr>
              <a:t> </a:t>
            </a:r>
            <a:r>
              <a:rPr lang="en-US" altLang="zh-CN" dirty="0" smtClean="0">
                <a:latin typeface="Times New Roman" panose="02020603050405020304"/>
                <a:ea typeface="微软雅黑" panose="020B0503020204020204" pitchFamily="34" charset="-122"/>
              </a:rPr>
              <a:t>  </a:t>
            </a:r>
            <a:r>
              <a:rPr lang="zh-CN" altLang="en-US" b="1" dirty="0" smtClean="0">
                <a:solidFill>
                  <a:schemeClr val="tx1"/>
                </a:solidFill>
                <a:latin typeface="Times New Roman" panose="02020603050405020304"/>
                <a:ea typeface="微软雅黑" panose="020B0503020204020204" pitchFamily="34" charset="-122"/>
              </a:rPr>
              <a:t>牙</a:t>
            </a:r>
            <a:r>
              <a:rPr lang="zh-CN" altLang="en-US" b="1" dirty="0">
                <a:solidFill>
                  <a:schemeClr val="tx1"/>
                </a:solidFill>
                <a:latin typeface="Times New Roman" panose="02020603050405020304"/>
                <a:ea typeface="微软雅黑" panose="020B0503020204020204" pitchFamily="34" charset="-122"/>
              </a:rPr>
              <a:t>列缺损的固定局部义齿修复</a:t>
            </a:r>
            <a:endParaRPr lang="zh-CN" altLang="en-US" b="1" dirty="0">
              <a:solidFill>
                <a:schemeClr val="tx1"/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26" name="矩形: 圆角 25"/>
          <p:cNvSpPr/>
          <p:nvPr/>
        </p:nvSpPr>
        <p:spPr>
          <a:xfrm>
            <a:off x="3951473" y="3495186"/>
            <a:ext cx="5700830" cy="517889"/>
          </a:xfrm>
          <a:prstGeom prst="roundRect">
            <a:avLst>
              <a:gd name="adj" fmla="val 27533"/>
            </a:avLst>
          </a:prstGeom>
          <a:noFill/>
          <a:ln w="15875">
            <a:solidFill>
              <a:srgbClr val="127FB8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b="1" dirty="0">
                <a:solidFill>
                  <a:schemeClr val="tx1"/>
                </a:solidFill>
                <a:latin typeface="Times New Roman" panose="02020603050405020304"/>
                <a:ea typeface="微软雅黑" panose="020B0503020204020204" pitchFamily="34" charset="-122"/>
              </a:rPr>
              <a:t>第三</a:t>
            </a:r>
            <a:r>
              <a:rPr lang="zh-CN" altLang="en-US" b="1" dirty="0" smtClean="0">
                <a:solidFill>
                  <a:schemeClr val="tx1"/>
                </a:solidFill>
                <a:latin typeface="Times New Roman" panose="02020603050405020304"/>
                <a:ea typeface="微软雅黑" panose="020B0503020204020204" pitchFamily="34" charset="-122"/>
              </a:rPr>
              <a:t>节   牙</a:t>
            </a:r>
            <a:r>
              <a:rPr lang="zh-CN" altLang="en-US" b="1" dirty="0">
                <a:solidFill>
                  <a:schemeClr val="tx1"/>
                </a:solidFill>
                <a:latin typeface="Times New Roman" panose="02020603050405020304"/>
                <a:ea typeface="微软雅黑" panose="020B0503020204020204" pitchFamily="34" charset="-122"/>
              </a:rPr>
              <a:t>列缺损的可摘局部义齿修复</a:t>
            </a:r>
            <a:endParaRPr lang="zh-CN" altLang="en-US" b="1" dirty="0">
              <a:solidFill>
                <a:schemeClr val="tx1"/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27" name="矩形: 圆角 26"/>
          <p:cNvSpPr/>
          <p:nvPr/>
        </p:nvSpPr>
        <p:spPr>
          <a:xfrm>
            <a:off x="3951473" y="4565915"/>
            <a:ext cx="5659887" cy="517889"/>
          </a:xfrm>
          <a:prstGeom prst="roundRect">
            <a:avLst>
              <a:gd name="adj" fmla="val 27533"/>
            </a:avLst>
          </a:prstGeom>
          <a:noFill/>
          <a:ln w="15875">
            <a:solidFill>
              <a:srgbClr val="127FB8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b="1" dirty="0">
                <a:solidFill>
                  <a:schemeClr val="tx1"/>
                </a:solidFill>
                <a:latin typeface="Times New Roman" panose="02020603050405020304"/>
                <a:ea typeface="微软雅黑" panose="020B0503020204020204" pitchFamily="34" charset="-122"/>
              </a:rPr>
              <a:t>第四</a:t>
            </a:r>
            <a:r>
              <a:rPr lang="zh-CN" altLang="en-US" b="1" dirty="0" smtClean="0">
                <a:solidFill>
                  <a:schemeClr val="tx1"/>
                </a:solidFill>
                <a:latin typeface="Times New Roman" panose="02020603050405020304"/>
                <a:ea typeface="微软雅黑" panose="020B0503020204020204" pitchFamily="34" charset="-122"/>
              </a:rPr>
              <a:t>节   牙</a:t>
            </a:r>
            <a:r>
              <a:rPr lang="zh-CN" altLang="en-US" b="1" dirty="0">
                <a:solidFill>
                  <a:schemeClr val="tx1"/>
                </a:solidFill>
                <a:latin typeface="Times New Roman" panose="02020603050405020304"/>
                <a:ea typeface="微软雅黑" panose="020B0503020204020204" pitchFamily="34" charset="-122"/>
              </a:rPr>
              <a:t>列缺失的全口义齿修复</a:t>
            </a:r>
            <a:endParaRPr lang="zh-CN" altLang="en-US" b="1" dirty="0">
              <a:solidFill>
                <a:schemeClr val="tx1"/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477838" y="1953126"/>
            <a:ext cx="6445346" cy="379805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Font typeface="Wingdings" panose="05000000000000000000" pitchFamily="2" charset="2"/>
              <a:buChar char="þ"/>
            </a:pPr>
            <a:r>
              <a:rPr lang="zh-CN" altLang="en-US" sz="2000" b="1" dirty="0">
                <a:latin typeface="Times New Roman" panose="02020603050405020304"/>
                <a:ea typeface="微软雅黑" panose="020B0503020204020204" pitchFamily="34" charset="-122"/>
              </a:rPr>
              <a:t>组成</a:t>
            </a:r>
            <a:endParaRPr lang="zh-CN" altLang="en-US" sz="2000" b="1" dirty="0">
              <a:latin typeface="Times New Roman" panose="02020603050405020304"/>
              <a:ea typeface="微软雅黑" panose="020B0503020204020204" pitchFamily="34" charset="-122"/>
            </a:endParaRPr>
          </a:p>
          <a:p>
            <a:pPr marL="722630" indent="-367030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zh-CN" altLang="en-US" sz="2000" b="1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人工牙  （</a:t>
            </a:r>
            <a:r>
              <a:rPr lang="en-US" altLang="zh-CN" sz="2000" b="1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artificial  teeth</a:t>
            </a:r>
            <a:r>
              <a:rPr lang="zh-CN" altLang="en-US" sz="2000" b="1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）</a:t>
            </a:r>
            <a:endParaRPr lang="en-US" altLang="zh-CN" sz="2000" b="1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pPr marL="722630" indent="-367030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zh-CN" altLang="en-US" sz="2000" b="1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基托  （</a:t>
            </a:r>
            <a:r>
              <a:rPr lang="en-US" altLang="zh-CN" sz="2000" b="1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denture  base</a:t>
            </a:r>
            <a:r>
              <a:rPr lang="zh-CN" altLang="en-US" sz="2000" b="1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）</a:t>
            </a:r>
            <a:endParaRPr lang="en-US" altLang="zh-CN" sz="2000" b="1" dirty="0">
              <a:latin typeface="Times New Roman" panose="02020603050405020304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Font typeface="Wingdings" panose="05000000000000000000" pitchFamily="2" charset="2"/>
              <a:buChar char="þ"/>
            </a:pPr>
            <a:r>
              <a:rPr lang="zh-CN" altLang="en-US" sz="2000" b="1" dirty="0">
                <a:latin typeface="Times New Roman" panose="02020603050405020304"/>
                <a:ea typeface="微软雅黑" panose="020B0503020204020204" pitchFamily="34" charset="-122"/>
              </a:rPr>
              <a:t>支持形式</a:t>
            </a:r>
            <a:endParaRPr lang="zh-CN" altLang="en-US" sz="2000" b="1" dirty="0">
              <a:latin typeface="Times New Roman" panose="02020603050405020304"/>
              <a:ea typeface="微软雅黑" panose="020B0503020204020204" pitchFamily="34" charset="-122"/>
            </a:endParaRPr>
          </a:p>
          <a:p>
            <a:pPr marL="722630" indent="-367030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zh-CN" altLang="en-US" sz="2000" b="1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黏膜支持</a:t>
            </a:r>
            <a:r>
              <a:rPr lang="zh-CN" altLang="en-US" sz="2000" b="1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式</a:t>
            </a:r>
            <a:endParaRPr lang="en-US" altLang="zh-CN" sz="2000" b="1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endParaRPr lang="en-US" altLang="zh-CN" sz="3600" dirty="0">
              <a:latin typeface="Times New Roman" panose="02020603050405020304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endParaRPr lang="en-US" altLang="zh-CN" sz="3600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pic>
        <p:nvPicPr>
          <p:cNvPr id="5" name="Picture 2" descr="G:\DCIM\180D7000\DSC_5736.JPG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6781214" y="2499591"/>
            <a:ext cx="4091083" cy="2709229"/>
          </a:xfrm>
          <a:prstGeom prst="rect">
            <a:avLst/>
          </a:prstGeom>
          <a:noFill/>
        </p:spPr>
      </p:pic>
      <p:sp>
        <p:nvSpPr>
          <p:cNvPr id="6" name="矩形 5"/>
          <p:cNvSpPr/>
          <p:nvPr/>
        </p:nvSpPr>
        <p:spPr>
          <a:xfrm>
            <a:off x="5182929" y="973493"/>
            <a:ext cx="1826142" cy="743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zh-CN" altLang="en-US" sz="3200" b="1" dirty="0">
                <a:solidFill>
                  <a:prstClr val="black"/>
                </a:solidFill>
                <a:latin typeface="Times New Roman" panose="02020603050405020304"/>
                <a:ea typeface="微软雅黑" panose="020B0503020204020204" pitchFamily="34" charset="-122"/>
                <a:cs typeface="+mj-cs"/>
              </a:rPr>
              <a:t>全口义齿</a:t>
            </a:r>
            <a:endParaRPr lang="en-US" altLang="zh-CN" sz="4800" b="1" dirty="0">
              <a:solidFill>
                <a:prstClr val="black"/>
              </a:solidFill>
              <a:latin typeface="Times New Roman" panose="02020603050405020304"/>
              <a:ea typeface="微软雅黑" panose="020B0503020204020204" pitchFamily="34" charset="-122"/>
              <a:cs typeface="Arial Unicode MS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2" name="Shape 103"/>
          <p:cNvSpPr/>
          <p:nvPr/>
        </p:nvSpPr>
        <p:spPr>
          <a:xfrm>
            <a:off x="477838" y="2307706"/>
            <a:ext cx="9913110" cy="2410916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吸附力、表面张力、大气压力</a:t>
            </a:r>
            <a:endParaRPr lang="en-US" altLang="zh-CN" sz="20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rgbClr val="127FB8"/>
              </a:buClr>
            </a:pPr>
            <a:endParaRPr lang="en-US" altLang="zh-CN" sz="20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rgbClr val="127FB8"/>
              </a:buClr>
            </a:pPr>
            <a:endParaRPr lang="en-US" altLang="zh-CN" sz="20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rgbClr val="127FB8"/>
              </a:buClr>
            </a:pPr>
            <a:endParaRPr lang="en-US" altLang="zh-CN" sz="20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rgbClr val="127FB8"/>
              </a:buClr>
            </a:pPr>
            <a:endParaRPr lang="en-US" altLang="zh-CN" sz="20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477838" y="1723372"/>
            <a:ext cx="4493538" cy="6622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zh-CN" altLang="en-US" sz="2800" b="1" dirty="0">
                <a:latin typeface="Times New Roman" panose="02020603050405020304"/>
                <a:ea typeface="微软雅黑" panose="020B0503020204020204" pitchFamily="34" charset="-122"/>
              </a:rPr>
              <a:t>（一）全口义齿的固位原理</a:t>
            </a:r>
            <a:endParaRPr lang="en-US" altLang="zh-CN" sz="2800" b="1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973517" y="981658"/>
            <a:ext cx="4246880" cy="8299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  <a:buClr>
                <a:srgbClr val="127FB8"/>
              </a:buClr>
            </a:pPr>
            <a:r>
              <a:rPr lang="zh-CN" altLang="en-US" sz="3200" b="1" dirty="0">
                <a:latin typeface="Times New Roman" panose="02020603050405020304"/>
                <a:ea typeface="微软雅黑" panose="020B0503020204020204" pitchFamily="34" charset="-122"/>
              </a:rPr>
              <a:t>全口义齿的固位和稳定</a:t>
            </a:r>
            <a:endParaRPr lang="en-US" altLang="zh-CN" sz="3200" b="1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8" name="Shape 103"/>
          <p:cNvSpPr/>
          <p:nvPr/>
        </p:nvSpPr>
        <p:spPr>
          <a:xfrm>
            <a:off x="886268" y="3766559"/>
            <a:ext cx="10291484" cy="427681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endParaRPr lang="en-US" altLang="zh-CN" sz="16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11" name="Shape 103"/>
          <p:cNvSpPr/>
          <p:nvPr/>
        </p:nvSpPr>
        <p:spPr>
          <a:xfrm>
            <a:off x="886267" y="4628412"/>
            <a:ext cx="10291484" cy="427681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endParaRPr lang="en-US" altLang="zh-CN" sz="16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12" name="Shape 103"/>
          <p:cNvSpPr/>
          <p:nvPr/>
        </p:nvSpPr>
        <p:spPr>
          <a:xfrm>
            <a:off x="886267" y="5461689"/>
            <a:ext cx="10291484" cy="427681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endParaRPr lang="en-US" altLang="zh-CN" sz="16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477838" y="2825452"/>
            <a:ext cx="587547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zh-CN" altLang="en-US" sz="2800" b="1" dirty="0">
                <a:latin typeface="Times New Roman" panose="02020603050405020304"/>
                <a:ea typeface="微软雅黑" panose="020B0503020204020204" pitchFamily="34" charset="-122"/>
              </a:rPr>
              <a:t>（二）影响固位的有关因素</a:t>
            </a:r>
            <a:endParaRPr lang="en-US" altLang="zh-CN" sz="2800" b="1" dirty="0">
              <a:latin typeface="Times New Roman" panose="02020603050405020304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口腔的解剖形态、基托的边缘、唾液的质和量</a:t>
            </a:r>
            <a:endParaRPr lang="en-US" altLang="zh-CN" sz="20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477838" y="4002071"/>
            <a:ext cx="6686446" cy="16619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zh-CN" altLang="en-US" sz="2800" b="1" dirty="0">
                <a:latin typeface="Times New Roman" panose="02020603050405020304"/>
                <a:ea typeface="微软雅黑" panose="020B0503020204020204" pitchFamily="34" charset="-122"/>
              </a:rPr>
              <a:t>（三）影响稳定的有关因素</a:t>
            </a:r>
            <a:endParaRPr lang="en-US" altLang="zh-CN" sz="2800" b="1" dirty="0">
              <a:latin typeface="Times New Roman" panose="02020603050405020304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良好的咬合关系、合理的排牙、理想的基托磨光面形态</a:t>
            </a:r>
            <a:endParaRPr lang="en-US" altLang="zh-CN" sz="20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rgbClr val="127FB8"/>
              </a:buClr>
            </a:pPr>
            <a:endParaRPr lang="en-US" altLang="zh-CN" sz="20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sz="3200">
                <a:latin typeface="微软雅黑" panose="020B0503020204020204" pitchFamily="34" charset="-122"/>
                <a:ea typeface="微软雅黑" panose="020B0503020204020204" pitchFamily="34" charset="-122"/>
              </a:rPr>
              <a:t>本章小结</a:t>
            </a:r>
            <a:endParaRPr lang="zh-CN" altLang="en-US" sz="3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TextBox 9"/>
          <p:cNvSpPr txBox="1"/>
          <p:nvPr/>
        </p:nvSpPr>
        <p:spPr>
          <a:xfrm>
            <a:off x="1697362" y="2085536"/>
            <a:ext cx="8797276" cy="200723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just" defTabSz="685800" fontAlgn="base">
              <a:lnSpc>
                <a:spcPct val="150000"/>
              </a:lnSpc>
            </a:pPr>
            <a:r>
              <a:rPr lang="zh-CN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牙体缺损、牙列缺损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/</a:t>
            </a:r>
            <a:r>
              <a:rPr lang="zh-CN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缺失的修复就是采用人工材料制作各种修复体，以修复各类缺损，预防和治疗口颌系统疾病，恢复口颌系统的正常形态和生理功能</a:t>
            </a:r>
            <a:r>
              <a:rPr lang="zh-CN" altLang="en-US" sz="2800" b="1" dirty="0">
                <a:latin typeface="Times New Roman" panose="02020603050405020304"/>
                <a:ea typeface="微软雅黑" panose="020B0503020204020204" pitchFamily="34" charset="-122"/>
              </a:rPr>
              <a:t>。</a:t>
            </a:r>
            <a:endParaRPr lang="zh-CN" altLang="en-US" sz="2800" b="1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sz="3200">
                <a:latin typeface="微软雅黑" panose="020B0503020204020204" pitchFamily="34" charset="-122"/>
                <a:ea typeface="微软雅黑" panose="020B0503020204020204" pitchFamily="34" charset="-122"/>
              </a:rPr>
              <a:t>思考题</a:t>
            </a:r>
            <a:endParaRPr lang="zh-CN" altLang="en-US" sz="3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TextBox 9"/>
          <p:cNvSpPr txBox="1"/>
          <p:nvPr/>
        </p:nvSpPr>
        <p:spPr>
          <a:xfrm>
            <a:off x="1697362" y="2085536"/>
            <a:ext cx="8797276" cy="136080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just" defTabSz="685800" fontAlgn="base">
              <a:lnSpc>
                <a:spcPct val="150000"/>
              </a:lnSpc>
            </a:pPr>
            <a:r>
              <a:rPr lang="zh-CN" altLang="en-US" sz="2800" dirty="0">
                <a:latin typeface="Times New Roman" panose="02020603050405020304"/>
                <a:ea typeface="微软雅黑" panose="020B0503020204020204" pitchFamily="34" charset="-122"/>
              </a:rPr>
              <a:t>牙体缺损有哪些修复方式？不同方式分别适用于何种情况？</a:t>
            </a:r>
            <a:endParaRPr lang="zh-CN" altLang="en-US" sz="2800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sz="3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第五章 口腔粘膜常见疾病</a:t>
            </a:r>
            <a:endParaRPr lang="zh-CN" altLang="en-US" sz="32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6" name="椭圆 45"/>
          <p:cNvSpPr/>
          <p:nvPr/>
        </p:nvSpPr>
        <p:spPr>
          <a:xfrm>
            <a:off x="3535112" y="1479171"/>
            <a:ext cx="471357" cy="471357"/>
          </a:xfrm>
          <a:prstGeom prst="ellipse">
            <a:avLst/>
          </a:prstGeom>
          <a:solidFill>
            <a:srgbClr val="127F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60" name="椭圆 59"/>
          <p:cNvSpPr/>
          <p:nvPr/>
        </p:nvSpPr>
        <p:spPr>
          <a:xfrm>
            <a:off x="3535112" y="2490061"/>
            <a:ext cx="471357" cy="471357"/>
          </a:xfrm>
          <a:prstGeom prst="ellipse">
            <a:avLst/>
          </a:prstGeom>
          <a:solidFill>
            <a:srgbClr val="3CB1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63" name="椭圆 62"/>
          <p:cNvSpPr/>
          <p:nvPr/>
        </p:nvSpPr>
        <p:spPr>
          <a:xfrm>
            <a:off x="3535112" y="3448196"/>
            <a:ext cx="471357" cy="471357"/>
          </a:xfrm>
          <a:prstGeom prst="ellipse">
            <a:avLst/>
          </a:prstGeom>
          <a:solidFill>
            <a:srgbClr val="127F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66" name="椭圆 65"/>
          <p:cNvSpPr/>
          <p:nvPr/>
        </p:nvSpPr>
        <p:spPr>
          <a:xfrm>
            <a:off x="3535112" y="4425432"/>
            <a:ext cx="471357" cy="471357"/>
          </a:xfrm>
          <a:prstGeom prst="ellipse">
            <a:avLst/>
          </a:prstGeom>
          <a:solidFill>
            <a:srgbClr val="3CB1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69" name="椭圆 68"/>
          <p:cNvSpPr/>
          <p:nvPr/>
        </p:nvSpPr>
        <p:spPr>
          <a:xfrm>
            <a:off x="3535112" y="5305206"/>
            <a:ext cx="471357" cy="471357"/>
          </a:xfrm>
          <a:prstGeom prst="ellipse">
            <a:avLst/>
          </a:prstGeom>
          <a:solidFill>
            <a:srgbClr val="127F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24" name="矩形: 圆角 23"/>
          <p:cNvSpPr/>
          <p:nvPr/>
        </p:nvSpPr>
        <p:spPr>
          <a:xfrm>
            <a:off x="4398514" y="1452406"/>
            <a:ext cx="4771433" cy="517889"/>
          </a:xfrm>
          <a:prstGeom prst="roundRect">
            <a:avLst>
              <a:gd name="adj" fmla="val 27533"/>
            </a:avLst>
          </a:prstGeom>
          <a:noFill/>
          <a:ln w="15875">
            <a:solidFill>
              <a:srgbClr val="127FB8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tx1"/>
                </a:solidFill>
                <a:latin typeface="Times New Roman" panose="02020603050405020304"/>
                <a:ea typeface="微软雅黑" panose="020B0503020204020204" pitchFamily="34" charset="-122"/>
              </a:rPr>
              <a:t>第一</a:t>
            </a:r>
            <a:r>
              <a:rPr lang="zh-CN" altLang="en-US" b="1" dirty="0" smtClean="0">
                <a:solidFill>
                  <a:schemeClr val="tx1"/>
                </a:solidFill>
                <a:latin typeface="Times New Roman" panose="02020603050405020304"/>
                <a:ea typeface="微软雅黑" panose="020B0503020204020204" pitchFamily="34" charset="-122"/>
              </a:rPr>
              <a:t>节  口腔单纯疱疹</a:t>
            </a:r>
            <a:endParaRPr lang="zh-CN" altLang="en-US" b="1" dirty="0">
              <a:solidFill>
                <a:schemeClr val="tx1"/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25" name="矩形: 圆角 24"/>
          <p:cNvSpPr/>
          <p:nvPr/>
        </p:nvSpPr>
        <p:spPr>
          <a:xfrm>
            <a:off x="4398514" y="2443529"/>
            <a:ext cx="4771433" cy="517889"/>
          </a:xfrm>
          <a:prstGeom prst="roundRect">
            <a:avLst>
              <a:gd name="adj" fmla="val 27533"/>
            </a:avLst>
          </a:prstGeom>
          <a:noFill/>
          <a:ln w="15875">
            <a:solidFill>
              <a:srgbClr val="127FB8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tx1"/>
                </a:solidFill>
                <a:latin typeface="Times New Roman" panose="02020603050405020304"/>
                <a:ea typeface="微软雅黑" panose="020B0503020204020204" pitchFamily="34" charset="-122"/>
              </a:rPr>
              <a:t>第二</a:t>
            </a:r>
            <a:r>
              <a:rPr lang="zh-CN" altLang="en-US" b="1" dirty="0" smtClean="0">
                <a:solidFill>
                  <a:schemeClr val="tx1"/>
                </a:solidFill>
                <a:latin typeface="Times New Roman" panose="02020603050405020304"/>
                <a:ea typeface="微软雅黑" panose="020B0503020204020204" pitchFamily="34" charset="-122"/>
              </a:rPr>
              <a:t>节  口腔</a:t>
            </a:r>
            <a:r>
              <a:rPr lang="zh-CN" altLang="en-US" b="1" dirty="0">
                <a:solidFill>
                  <a:schemeClr val="tx1"/>
                </a:solidFill>
                <a:latin typeface="Times New Roman" panose="02020603050405020304"/>
                <a:ea typeface="微软雅黑" panose="020B0503020204020204" pitchFamily="34" charset="-122"/>
              </a:rPr>
              <a:t>念珠菌病</a:t>
            </a:r>
            <a:endParaRPr lang="zh-CN" altLang="en-US" b="1" dirty="0">
              <a:solidFill>
                <a:schemeClr val="tx1"/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26" name="矩形: 圆角 25"/>
          <p:cNvSpPr/>
          <p:nvPr/>
        </p:nvSpPr>
        <p:spPr>
          <a:xfrm>
            <a:off x="4398513" y="3448196"/>
            <a:ext cx="4771433" cy="517889"/>
          </a:xfrm>
          <a:prstGeom prst="roundRect">
            <a:avLst>
              <a:gd name="adj" fmla="val 27533"/>
            </a:avLst>
          </a:prstGeom>
          <a:noFill/>
          <a:ln w="15875">
            <a:solidFill>
              <a:srgbClr val="127FB8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tx1"/>
                </a:solidFill>
                <a:latin typeface="Times New Roman" panose="02020603050405020304"/>
                <a:ea typeface="微软雅黑" panose="020B0503020204020204" pitchFamily="34" charset="-122"/>
              </a:rPr>
              <a:t>第三</a:t>
            </a:r>
            <a:r>
              <a:rPr lang="zh-CN" altLang="en-US" b="1" dirty="0" smtClean="0">
                <a:solidFill>
                  <a:schemeClr val="tx1"/>
                </a:solidFill>
                <a:latin typeface="Times New Roman" panose="02020603050405020304"/>
                <a:ea typeface="微软雅黑" panose="020B0503020204020204" pitchFamily="34" charset="-122"/>
              </a:rPr>
              <a:t>节  复发性阿弗他溃疡</a:t>
            </a:r>
            <a:endParaRPr lang="zh-CN" altLang="en-US" b="1" dirty="0">
              <a:solidFill>
                <a:schemeClr val="tx1"/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27" name="矩形: 圆角 26"/>
          <p:cNvSpPr/>
          <p:nvPr/>
        </p:nvSpPr>
        <p:spPr>
          <a:xfrm>
            <a:off x="4398513" y="4368430"/>
            <a:ext cx="4771433" cy="517889"/>
          </a:xfrm>
          <a:prstGeom prst="roundRect">
            <a:avLst>
              <a:gd name="adj" fmla="val 27533"/>
            </a:avLst>
          </a:prstGeom>
          <a:noFill/>
          <a:ln w="15875">
            <a:solidFill>
              <a:srgbClr val="127FB8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tx1"/>
                </a:solidFill>
                <a:latin typeface="Times New Roman" panose="02020603050405020304"/>
                <a:ea typeface="微软雅黑" panose="020B0503020204020204" pitchFamily="34" charset="-122"/>
              </a:rPr>
              <a:t>第四</a:t>
            </a:r>
            <a:r>
              <a:rPr lang="zh-CN" altLang="en-US" b="1" dirty="0" smtClean="0">
                <a:solidFill>
                  <a:schemeClr val="tx1"/>
                </a:solidFill>
                <a:latin typeface="Times New Roman" panose="02020603050405020304"/>
                <a:ea typeface="微软雅黑" panose="020B0503020204020204" pitchFamily="34" charset="-122"/>
              </a:rPr>
              <a:t>节  </a:t>
            </a:r>
            <a:r>
              <a:rPr lang="zh-CN" altLang="en-US" b="1" dirty="0" smtClean="0">
                <a:solidFill>
                  <a:schemeClr val="tx1"/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口腔白斑</a:t>
            </a:r>
            <a:r>
              <a:rPr lang="zh-CN" altLang="en-US" b="1" dirty="0">
                <a:solidFill>
                  <a:schemeClr val="tx1"/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病</a:t>
            </a:r>
            <a:endParaRPr lang="zh-CN" altLang="en-US" b="1" dirty="0">
              <a:solidFill>
                <a:schemeClr val="tx1"/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28" name="矩形: 圆角 27"/>
          <p:cNvSpPr/>
          <p:nvPr/>
        </p:nvSpPr>
        <p:spPr>
          <a:xfrm>
            <a:off x="4398512" y="5305206"/>
            <a:ext cx="4771433" cy="517889"/>
          </a:xfrm>
          <a:prstGeom prst="roundRect">
            <a:avLst>
              <a:gd name="adj" fmla="val 27533"/>
            </a:avLst>
          </a:prstGeom>
          <a:noFill/>
          <a:ln w="15875">
            <a:solidFill>
              <a:srgbClr val="127FB8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tx1"/>
                </a:solidFill>
                <a:latin typeface="Times New Roman" panose="02020603050405020304"/>
                <a:ea typeface="微软雅黑" panose="020B0503020204020204" pitchFamily="34" charset="-122"/>
              </a:rPr>
              <a:t>第五</a:t>
            </a:r>
            <a:r>
              <a:rPr lang="zh-CN" altLang="en-US" b="1" dirty="0" smtClean="0">
                <a:solidFill>
                  <a:schemeClr val="tx1"/>
                </a:solidFill>
                <a:latin typeface="Times New Roman" panose="02020603050405020304"/>
                <a:ea typeface="微软雅黑" panose="020B0503020204020204" pitchFamily="34" charset="-122"/>
              </a:rPr>
              <a:t>节  </a:t>
            </a:r>
            <a:r>
              <a:rPr lang="zh-CN" altLang="en-US" b="1" dirty="0" smtClean="0">
                <a:solidFill>
                  <a:schemeClr val="tx1"/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性</a:t>
            </a:r>
            <a:r>
              <a:rPr lang="zh-CN" altLang="en-US" b="1" dirty="0">
                <a:solidFill>
                  <a:schemeClr val="tx1"/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传播疾病的口腔表现</a:t>
            </a:r>
            <a:endParaRPr lang="zh-CN" altLang="en-US" b="1" dirty="0">
              <a:solidFill>
                <a:schemeClr val="tx1"/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6" name="Text Placeholder 5"/>
          <p:cNvSpPr txBox="1"/>
          <p:nvPr/>
        </p:nvSpPr>
        <p:spPr>
          <a:xfrm>
            <a:off x="0" y="1070239"/>
            <a:ext cx="1477108" cy="434698"/>
          </a:xfrm>
          <a:prstGeom prst="rect">
            <a:avLst/>
          </a:prstGeom>
          <a:solidFill>
            <a:srgbClr val="127FB8"/>
          </a:solidFill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sz="24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256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50000"/>
              </a:lnSpc>
              <a:buClrTx/>
              <a:buSzTx/>
              <a:buFontTx/>
              <a:buNone/>
              <a:defRPr/>
            </a:pP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pitchFamily="34" charset="-122"/>
                <a:cs typeface="+mn-cs"/>
              </a:rPr>
              <a:t>重点难点</a:t>
            </a:r>
            <a:endParaRPr kumimoji="1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2084723" y="2962585"/>
            <a:ext cx="1289465" cy="961770"/>
            <a:chOff x="2084723" y="2962585"/>
            <a:chExt cx="1289465" cy="961770"/>
          </a:xfrm>
        </p:grpSpPr>
        <p:grpSp>
          <p:nvGrpSpPr>
            <p:cNvPr id="18" name="组合 17"/>
            <p:cNvGrpSpPr/>
            <p:nvPr/>
          </p:nvGrpSpPr>
          <p:grpSpPr>
            <a:xfrm>
              <a:off x="2122428" y="2962585"/>
              <a:ext cx="1251760" cy="961770"/>
              <a:chOff x="3728203" y="1217949"/>
              <a:chExt cx="2034694" cy="1563325"/>
            </a:xfrm>
          </p:grpSpPr>
          <p:sp>
            <p:nvSpPr>
              <p:cNvPr id="11" name="心形 10"/>
              <p:cNvSpPr/>
              <p:nvPr/>
            </p:nvSpPr>
            <p:spPr>
              <a:xfrm>
                <a:off x="3728203" y="1217949"/>
                <a:ext cx="1674055" cy="1483047"/>
              </a:xfrm>
              <a:prstGeom prst="heart">
                <a:avLst/>
              </a:prstGeom>
              <a:noFill/>
              <a:ln w="152400">
                <a:solidFill>
                  <a:srgbClr val="127FB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50000"/>
                  </a:lnSpc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15" name="椭圆 14"/>
              <p:cNvSpPr/>
              <p:nvPr/>
            </p:nvSpPr>
            <p:spPr>
              <a:xfrm>
                <a:off x="4508095" y="1526472"/>
                <a:ext cx="1254802" cy="125480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50000"/>
                  </a:lnSpc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17" name="矩形 16"/>
              <p:cNvSpPr/>
              <p:nvPr/>
            </p:nvSpPr>
            <p:spPr>
              <a:xfrm>
                <a:off x="4224217" y="1581342"/>
                <a:ext cx="682021" cy="34319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50000"/>
                  </a:lnSpc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sp>
          <p:nvSpPr>
            <p:cNvPr id="8" name="Text Placeholder 5"/>
            <p:cNvSpPr txBox="1"/>
            <p:nvPr/>
          </p:nvSpPr>
          <p:spPr>
            <a:xfrm>
              <a:off x="2084723" y="3206134"/>
              <a:ext cx="1140533" cy="434698"/>
            </a:xfrm>
            <a:prstGeom prst="rect">
              <a:avLst/>
            </a:prstGeom>
            <a:noFill/>
          </p:spPr>
          <p:txBody>
            <a:bodyPr anchor="ctr">
              <a:noAutofit/>
            </a:bodyPr>
            <a:lstStyle>
              <a:lvl1pPr marL="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FontTx/>
                <a:buNone/>
                <a:defRPr sz="2400" kern="120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1pPr>
              <a:lvl2pPr marL="685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057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742565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buClrTx/>
                <a:buSzTx/>
                <a:buFontTx/>
                <a:buNone/>
                <a:defRPr/>
              </a:pPr>
              <a:r>
                <a:rPr kumimoji="1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127FB8"/>
                  </a:solidFill>
                  <a:effectLst/>
                  <a:uLnTx/>
                  <a:uFillTx/>
                  <a:latin typeface="Times New Roman" panose="02020603050405020304"/>
                  <a:ea typeface="微软雅黑" panose="020B0503020204020204" pitchFamily="34" charset="-122"/>
                  <a:cs typeface="+mn-cs"/>
                </a:rPr>
                <a:t>熟悉</a:t>
              </a:r>
              <a:endParaRPr kumimoji="1" lang="ja-JP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127FB8"/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2074795" y="4556736"/>
            <a:ext cx="1299392" cy="961770"/>
            <a:chOff x="2074795" y="4556736"/>
            <a:chExt cx="1299392" cy="961770"/>
          </a:xfrm>
        </p:grpSpPr>
        <p:grpSp>
          <p:nvGrpSpPr>
            <p:cNvPr id="19" name="组合 18"/>
            <p:cNvGrpSpPr/>
            <p:nvPr/>
          </p:nvGrpSpPr>
          <p:grpSpPr>
            <a:xfrm>
              <a:off x="2122427" y="4556736"/>
              <a:ext cx="1251760" cy="961770"/>
              <a:chOff x="3728203" y="1217949"/>
              <a:chExt cx="2034694" cy="1563325"/>
            </a:xfrm>
          </p:grpSpPr>
          <p:sp>
            <p:nvSpPr>
              <p:cNvPr id="20" name="心形 19"/>
              <p:cNvSpPr/>
              <p:nvPr/>
            </p:nvSpPr>
            <p:spPr>
              <a:xfrm>
                <a:off x="3728203" y="1217949"/>
                <a:ext cx="1674055" cy="1483047"/>
              </a:xfrm>
              <a:prstGeom prst="heart">
                <a:avLst/>
              </a:prstGeom>
              <a:noFill/>
              <a:ln w="152400">
                <a:solidFill>
                  <a:srgbClr val="127FB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50000"/>
                  </a:lnSpc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21" name="椭圆 20"/>
              <p:cNvSpPr/>
              <p:nvPr/>
            </p:nvSpPr>
            <p:spPr>
              <a:xfrm>
                <a:off x="4508095" y="1526472"/>
                <a:ext cx="1254802" cy="125480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50000"/>
                  </a:lnSpc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22" name="矩形 21"/>
              <p:cNvSpPr/>
              <p:nvPr/>
            </p:nvSpPr>
            <p:spPr>
              <a:xfrm>
                <a:off x="4224217" y="1581342"/>
                <a:ext cx="682021" cy="68276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50000"/>
                  </a:lnSpc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sp>
          <p:nvSpPr>
            <p:cNvPr id="27" name="Text Placeholder 5"/>
            <p:cNvSpPr txBox="1"/>
            <p:nvPr/>
          </p:nvSpPr>
          <p:spPr>
            <a:xfrm>
              <a:off x="2074795" y="4796113"/>
              <a:ext cx="1140533" cy="434698"/>
            </a:xfrm>
            <a:prstGeom prst="rect">
              <a:avLst/>
            </a:prstGeom>
            <a:noFill/>
          </p:spPr>
          <p:txBody>
            <a:bodyPr anchor="ctr">
              <a:noAutofit/>
            </a:bodyPr>
            <a:lstStyle>
              <a:lvl1pPr marL="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FontTx/>
                <a:buNone/>
                <a:defRPr sz="2400" kern="120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1pPr>
              <a:lvl2pPr marL="685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057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742565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buClrTx/>
                <a:buSzTx/>
                <a:buFontTx/>
                <a:buNone/>
                <a:defRPr/>
              </a:pPr>
              <a:r>
                <a:rPr kumimoji="1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127FB8"/>
                  </a:solidFill>
                  <a:effectLst/>
                  <a:uLnTx/>
                  <a:uFillTx/>
                  <a:latin typeface="Times New Roman" panose="02020603050405020304"/>
                  <a:ea typeface="微软雅黑" panose="020B0503020204020204" pitchFamily="34" charset="-122"/>
                  <a:cs typeface="+mn-cs"/>
                </a:rPr>
                <a:t>了解</a:t>
              </a:r>
              <a:endParaRPr kumimoji="1" lang="ja-JP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127FB8"/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2074796" y="1042088"/>
            <a:ext cx="1299392" cy="961770"/>
            <a:chOff x="2074796" y="1319046"/>
            <a:chExt cx="1299392" cy="961770"/>
          </a:xfrm>
        </p:grpSpPr>
        <p:grpSp>
          <p:nvGrpSpPr>
            <p:cNvPr id="23" name="组合 22"/>
            <p:cNvGrpSpPr/>
            <p:nvPr/>
          </p:nvGrpSpPr>
          <p:grpSpPr>
            <a:xfrm>
              <a:off x="2122428" y="1319046"/>
              <a:ext cx="1251760" cy="961770"/>
              <a:chOff x="3728203" y="1217949"/>
              <a:chExt cx="2034694" cy="1563325"/>
            </a:xfrm>
          </p:grpSpPr>
          <p:sp>
            <p:nvSpPr>
              <p:cNvPr id="24" name="心形 23"/>
              <p:cNvSpPr/>
              <p:nvPr/>
            </p:nvSpPr>
            <p:spPr>
              <a:xfrm>
                <a:off x="3728203" y="1217949"/>
                <a:ext cx="1674055" cy="1483047"/>
              </a:xfrm>
              <a:prstGeom prst="heart">
                <a:avLst/>
              </a:prstGeom>
              <a:noFill/>
              <a:ln w="152400">
                <a:solidFill>
                  <a:srgbClr val="127FB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50000"/>
                  </a:lnSpc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25" name="椭圆 24"/>
              <p:cNvSpPr/>
              <p:nvPr/>
            </p:nvSpPr>
            <p:spPr>
              <a:xfrm>
                <a:off x="4508095" y="1526472"/>
                <a:ext cx="1254802" cy="125480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50000"/>
                  </a:lnSpc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26" name="矩形 25"/>
              <p:cNvSpPr/>
              <p:nvPr/>
            </p:nvSpPr>
            <p:spPr>
              <a:xfrm>
                <a:off x="4224217" y="1581340"/>
                <a:ext cx="682021" cy="52707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50000"/>
                  </a:lnSpc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sp>
          <p:nvSpPr>
            <p:cNvPr id="28" name="Text Placeholder 5"/>
            <p:cNvSpPr txBox="1"/>
            <p:nvPr/>
          </p:nvSpPr>
          <p:spPr>
            <a:xfrm>
              <a:off x="2074796" y="1542607"/>
              <a:ext cx="1140533" cy="434698"/>
            </a:xfrm>
            <a:prstGeom prst="rect">
              <a:avLst/>
            </a:prstGeom>
            <a:noFill/>
          </p:spPr>
          <p:txBody>
            <a:bodyPr anchor="ctr">
              <a:noAutofit/>
            </a:bodyPr>
            <a:lstStyle>
              <a:lvl1pPr marL="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FontTx/>
                <a:buNone/>
                <a:defRPr sz="2400" kern="120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1pPr>
              <a:lvl2pPr marL="685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057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742565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buClrTx/>
                <a:buSzTx/>
                <a:buFontTx/>
                <a:buNone/>
                <a:defRPr/>
              </a:pPr>
              <a:r>
                <a:rPr kumimoji="1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127FB8"/>
                  </a:solidFill>
                  <a:effectLst/>
                  <a:uLnTx/>
                  <a:uFillTx/>
                  <a:latin typeface="Times New Roman" panose="02020603050405020304"/>
                  <a:ea typeface="微软雅黑" panose="020B0503020204020204" pitchFamily="34" charset="-122"/>
                  <a:cs typeface="+mn-cs"/>
                </a:rPr>
                <a:t>掌握</a:t>
              </a:r>
              <a:endParaRPr kumimoji="1" lang="ja-JP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127FB8"/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3422015" y="1327838"/>
            <a:ext cx="6589395" cy="1463040"/>
          </a:xfrm>
          <a:prstGeom prst="rect">
            <a:avLst/>
          </a:prstGeom>
          <a:noFill/>
          <a:ln w="22225" cap="rnd">
            <a:solidFill>
              <a:srgbClr val="127FB8"/>
            </a:solidFill>
            <a:prstDash val="sysDash"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fontAlgn="auto">
              <a:lnSpc>
                <a:spcPct val="150000"/>
              </a:lnSpc>
              <a:buClrTx/>
              <a:buSzTx/>
              <a:buFontTx/>
              <a:buNone/>
              <a:defRPr/>
            </a:pPr>
            <a:r>
              <a:rPr lang="zh-CN" altLang="en-US" sz="2000" dirty="0"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性传播疾病的口腔表现（艾滋病、梅毒、淋病）</a:t>
            </a:r>
            <a:endParaRPr lang="zh-CN" altLang="en-US" sz="2000" dirty="0">
              <a:latin typeface="Times New Roman" panose="02020603050405020304"/>
              <a:ea typeface="微软雅黑" panose="020B0503020204020204" pitchFamily="34" charset="-122"/>
              <a:sym typeface="+mn-ea"/>
            </a:endParaRPr>
          </a:p>
          <a:p>
            <a:pPr marL="0" marR="0" lvl="0" indent="0" algn="l" defTabSz="914400" rtl="0" fontAlgn="auto">
              <a:lnSpc>
                <a:spcPct val="150000"/>
              </a:lnSpc>
              <a:buClrTx/>
              <a:buSzTx/>
              <a:buFontTx/>
              <a:buNone/>
              <a:defRPr/>
            </a:pPr>
            <a:r>
              <a:rPr lang="zh-CN" altLang="en-US" sz="2000" dirty="0"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复发性阿弗他溃疡</a:t>
            </a:r>
            <a:endParaRPr lang="zh-CN" altLang="en-US" sz="2000" dirty="0">
              <a:latin typeface="Times New Roman" panose="02020603050405020304"/>
              <a:ea typeface="微软雅黑" panose="020B0503020204020204" pitchFamily="34" charset="-122"/>
              <a:sym typeface="+mn-ea"/>
            </a:endParaRPr>
          </a:p>
          <a:p>
            <a:pPr marL="0" marR="0" lvl="0" indent="0" algn="l" defTabSz="914400" rtl="0" fontAlgn="auto">
              <a:lnSpc>
                <a:spcPct val="150000"/>
              </a:lnSpc>
              <a:buClrTx/>
              <a:buSzTx/>
              <a:buFontTx/>
              <a:buNone/>
              <a:defRPr/>
            </a:pPr>
            <a:r>
              <a:rPr lang="zh-CN" altLang="en-US" sz="2000" dirty="0" smtClean="0"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口腔单纯疱疹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3422015" y="3423483"/>
            <a:ext cx="6637020" cy="553085"/>
          </a:xfrm>
          <a:prstGeom prst="rect">
            <a:avLst/>
          </a:prstGeom>
          <a:noFill/>
          <a:ln w="22225" cap="rnd">
            <a:solidFill>
              <a:srgbClr val="127FB8"/>
            </a:solidFill>
            <a:prstDash val="sysDash"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fontAlgn="auto">
              <a:lnSpc>
                <a:spcPct val="150000"/>
              </a:lnSpc>
              <a:buClrTx/>
              <a:buSzTx/>
              <a:buFontTx/>
              <a:buNone/>
              <a:defRPr/>
            </a:pPr>
            <a:r>
              <a:rPr lang="zh-CN" altLang="en-US" sz="2000" dirty="0"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口腔念珠菌病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3374187" y="5128397"/>
            <a:ext cx="6590665" cy="553085"/>
          </a:xfrm>
          <a:prstGeom prst="rect">
            <a:avLst/>
          </a:prstGeom>
          <a:noFill/>
          <a:ln w="22225" cap="rnd">
            <a:solidFill>
              <a:srgbClr val="127FB8"/>
            </a:solidFill>
            <a:prstDash val="sysDash"/>
          </a:ln>
        </p:spPr>
        <p:txBody>
          <a:bodyPr wrap="square" rtlCol="0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zh-CN" altLang="en-US" sz="2000" dirty="0"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口腔白斑病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sz="3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第一节 口腔单纯疱疹</a:t>
            </a:r>
            <a:endParaRPr lang="zh-CN" altLang="en-US" sz="32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6" name="Shape 103"/>
          <p:cNvSpPr/>
          <p:nvPr/>
        </p:nvSpPr>
        <p:spPr>
          <a:xfrm>
            <a:off x="477837" y="1955027"/>
            <a:ext cx="9778525" cy="366776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单纯疱疹病毒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HSV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有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两个</a:t>
            </a:r>
            <a:r>
              <a:rPr lang="zh-CN" altLang="en-US" sz="20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血清型</a:t>
            </a:r>
            <a:endParaRPr lang="en-US" altLang="zh-CN" sz="20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  <a:sym typeface="+mn-ea"/>
            </a:endParaRPr>
          </a:p>
          <a:p>
            <a:pPr marL="719455" indent="-342900">
              <a:lnSpc>
                <a:spcPct val="150000"/>
              </a:lnSpc>
              <a:buClr>
                <a:srgbClr val="127FB8"/>
              </a:buClr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cs typeface="宋体" panose="02010600030101010101" pitchFamily="2" charset="-122"/>
              </a:rPr>
              <a:t>Ⅰ型单纯疱疹病毒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HSV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1</a:t>
            </a:r>
            <a:r>
              <a:rPr lang="zh-CN" altLang="en-US" sz="20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sz="20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—</a:t>
            </a:r>
            <a:r>
              <a:rPr lang="zh-CN" altLang="en-US" sz="20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引起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口腔损害</a:t>
            </a:r>
            <a:endParaRPr lang="en-US" altLang="zh-CN" sz="20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  <a:sym typeface="+mn-ea"/>
            </a:endParaRPr>
          </a:p>
          <a:p>
            <a:pPr marL="719455" indent="-342900">
              <a:lnSpc>
                <a:spcPct val="150000"/>
              </a:lnSpc>
              <a:buClr>
                <a:srgbClr val="127FB8"/>
              </a:buClr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Ⅱ型单纯疱疹病毒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HSV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2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0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  <a:sym typeface="+mn-ea"/>
            </a:endParaRPr>
          </a:p>
          <a:p>
            <a:pPr marL="342900" indent="-342900">
              <a:lnSpc>
                <a:spcPct val="150000"/>
              </a:lnSpc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传染</a:t>
            </a:r>
            <a:r>
              <a:rPr lang="zh-CN" altLang="en-US" sz="20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途径</a:t>
            </a:r>
            <a:endParaRPr lang="en-US" altLang="zh-CN" sz="20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  <a:cs typeface="宋体" panose="02010600030101010101" pitchFamily="2" charset="-122"/>
              <a:sym typeface="+mn-ea"/>
            </a:endParaRPr>
          </a:p>
          <a:p>
            <a:pPr marL="719455" indent="-342900">
              <a:lnSpc>
                <a:spcPct val="150000"/>
              </a:lnSpc>
              <a:buClr>
                <a:srgbClr val="127FB8"/>
              </a:buClr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直接接触传染：飞沫、唾液及疱疹</a:t>
            </a:r>
            <a:r>
              <a:rPr lang="zh-CN" altLang="en-US" sz="20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液。</a:t>
            </a:r>
            <a:endParaRPr lang="en-US" altLang="zh-CN" sz="20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  <a:cs typeface="宋体" panose="02010600030101010101" pitchFamily="2" charset="-122"/>
              <a:sym typeface="+mn-ea"/>
            </a:endParaRPr>
          </a:p>
          <a:p>
            <a:pPr marL="719455" indent="-342900">
              <a:lnSpc>
                <a:spcPct val="150000"/>
              </a:lnSpc>
              <a:buClr>
                <a:srgbClr val="127FB8"/>
              </a:buClr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间接传染：食具和</a:t>
            </a:r>
            <a:r>
              <a:rPr lang="zh-CN" altLang="en-US" sz="20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衣物。</a:t>
            </a:r>
            <a:endParaRPr lang="zh-CN" altLang="en-US" sz="20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  <a:cs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  <a:buClr>
                <a:srgbClr val="127FB8"/>
              </a:buClr>
            </a:pPr>
            <a:endParaRPr lang="zh-CN" altLang="en-US" sz="20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>
              <a:lnSpc>
                <a:spcPct val="150000"/>
              </a:lnSpc>
              <a:buClr>
                <a:srgbClr val="127FB8"/>
              </a:buClr>
            </a:pPr>
            <a:endParaRPr lang="en-US" altLang="zh-CN" sz="16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189616" y="983909"/>
            <a:ext cx="182614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zh-CN" altLang="en-US" sz="3200" b="1" dirty="0">
                <a:latin typeface="Times New Roman" panose="02020603050405020304"/>
                <a:ea typeface="微软雅黑" panose="020B0503020204020204" pitchFamily="34" charset="-122"/>
              </a:rPr>
              <a:t>一、</a:t>
            </a:r>
            <a:r>
              <a:rPr lang="zh-CN" sz="3200" b="1" dirty="0">
                <a:latin typeface="Times New Roman" panose="02020603050405020304"/>
                <a:ea typeface="微软雅黑" panose="020B0503020204020204" pitchFamily="34" charset="-122"/>
              </a:rPr>
              <a:t>病因</a:t>
            </a:r>
            <a:endParaRPr lang="zh-CN" sz="3200" b="1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2" name="Shape 103"/>
          <p:cNvSpPr/>
          <p:nvPr/>
        </p:nvSpPr>
        <p:spPr>
          <a:xfrm>
            <a:off x="478631" y="1893530"/>
            <a:ext cx="11234737" cy="3795911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/>
          <a:p>
            <a:pPr algn="l" fontAlgn="auto">
              <a:lnSpc>
                <a:spcPct val="150000"/>
              </a:lnSpc>
              <a:buClr>
                <a:srgbClr val="127FB8"/>
              </a:buClr>
            </a:pPr>
            <a:r>
              <a:rPr lang="en-US" altLang="zh-CN" sz="2000" b="1" dirty="0" smtClean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1.</a:t>
            </a:r>
            <a:r>
              <a:rPr lang="zh-CN" altLang="en-US" sz="2000" b="1" dirty="0" smtClean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原发性</a:t>
            </a:r>
            <a:r>
              <a:rPr lang="zh-CN" altLang="en-US" sz="2000" b="1" dirty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疱疹性口炎</a:t>
            </a:r>
            <a:endParaRPr lang="en-US" altLang="zh-CN" sz="2000" b="1" dirty="0">
              <a:solidFill>
                <a:srgbClr val="2B2F3A"/>
              </a:solidFill>
              <a:latin typeface="Times New Roman" panose="02020603050405020304"/>
              <a:ea typeface="微软雅黑" panose="020B0503020204020204" pitchFamily="34" charset="-122"/>
              <a:sym typeface="+mn-ea"/>
            </a:endParaRPr>
          </a:p>
          <a:p>
            <a:pPr marL="342900" indent="-342900" algn="l" fontAlgn="auto">
              <a:lnSpc>
                <a:spcPct val="150000"/>
              </a:lnSpc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lang="zh-CN" altLang="en-US" sz="2000" dirty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Ⅰ型单纯疱疹病毒</a:t>
            </a:r>
            <a:r>
              <a:rPr lang="zh-CN" altLang="en-US" sz="2000" dirty="0" smtClean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引起。</a:t>
            </a:r>
            <a:endParaRPr lang="zh-CN" altLang="en-US" sz="2000" dirty="0">
              <a:solidFill>
                <a:srgbClr val="2B2F3A"/>
              </a:solidFill>
              <a:latin typeface="Times New Roman" panose="02020603050405020304"/>
              <a:ea typeface="微软雅黑" panose="020B0503020204020204" pitchFamily="34" charset="-122"/>
              <a:sym typeface="+mn-ea"/>
            </a:endParaRPr>
          </a:p>
          <a:p>
            <a:pPr marL="342900" indent="-342900" algn="l" fontAlgn="auto">
              <a:lnSpc>
                <a:spcPct val="150000"/>
              </a:lnSpc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lang="zh-CN" altLang="en-US" sz="2000" dirty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多表现为：急性</a:t>
            </a:r>
            <a:r>
              <a:rPr lang="zh-CN" altLang="en-US" sz="2000" dirty="0" smtClean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疱疹性龈口炎。</a:t>
            </a:r>
            <a:endParaRPr lang="zh-CN" altLang="en-US" sz="2000" dirty="0">
              <a:solidFill>
                <a:srgbClr val="2B2F3A"/>
              </a:solidFill>
              <a:latin typeface="Times New Roman" panose="02020603050405020304"/>
              <a:ea typeface="微软雅黑" panose="020B0503020204020204" pitchFamily="34" charset="-122"/>
              <a:sym typeface="+mn-ea"/>
            </a:endParaRPr>
          </a:p>
          <a:p>
            <a:pPr marL="342900" indent="-342900" algn="l" fontAlgn="auto">
              <a:lnSpc>
                <a:spcPct val="150000"/>
              </a:lnSpc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lang="zh-CN" altLang="en-US" sz="2000" dirty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多发于：6岁以下，尤其是6个月至2</a:t>
            </a:r>
            <a:r>
              <a:rPr lang="zh-CN" altLang="en-US" sz="2000" dirty="0" smtClean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岁。</a:t>
            </a:r>
            <a:endParaRPr lang="zh-CN" altLang="en-US" sz="2000" dirty="0">
              <a:solidFill>
                <a:srgbClr val="2B2F3A"/>
              </a:solidFill>
              <a:latin typeface="Times New Roman" panose="02020603050405020304"/>
              <a:ea typeface="微软雅黑" panose="020B0503020204020204" pitchFamily="34" charset="-122"/>
              <a:sym typeface="+mn-ea"/>
            </a:endParaRPr>
          </a:p>
          <a:p>
            <a:pPr algn="l" fontAlgn="auto">
              <a:lnSpc>
                <a:spcPct val="150000"/>
              </a:lnSpc>
              <a:buClr>
                <a:srgbClr val="127FB8"/>
              </a:buClr>
            </a:pP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1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）前驱期：有接触史；发热、咽喉肿痛等急性症状；患儿流涎、拒食、烦躁</a:t>
            </a:r>
            <a:r>
              <a:rPr lang="zh-CN" altLang="en-US" sz="20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不安。</a:t>
            </a:r>
            <a:endParaRPr lang="zh-CN" altLang="en-US" sz="20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2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）水疱期：成簇小</a:t>
            </a:r>
            <a:r>
              <a:rPr lang="zh-CN" altLang="en-US" sz="20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水疱。</a:t>
            </a:r>
            <a:endParaRPr lang="zh-CN" altLang="en-US" sz="20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3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）</a:t>
            </a:r>
            <a:r>
              <a:rPr lang="zh-CN" altLang="en-US" sz="2000" dirty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糜烂期：水疱溃破后引起大面积</a:t>
            </a:r>
            <a:r>
              <a:rPr lang="zh-CN" altLang="en-US" sz="2000" dirty="0" smtClean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糜烂。</a:t>
            </a:r>
            <a:endParaRPr lang="zh-CN" altLang="en-US" sz="2000" dirty="0">
              <a:solidFill>
                <a:srgbClr val="2B2F3A"/>
              </a:solidFill>
              <a:latin typeface="Times New Roman" panose="02020603050405020304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4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）愈合期：糜烂面逐渐缩小、</a:t>
            </a:r>
            <a:r>
              <a:rPr lang="zh-CN" altLang="en-US" sz="20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愈合。</a:t>
            </a:r>
            <a:endParaRPr lang="zh-CN" altLang="en-US" sz="20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767283" y="980295"/>
            <a:ext cx="264687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lnSpc>
                <a:spcPct val="150000"/>
              </a:lnSpc>
              <a:buClr>
                <a:srgbClr val="127FB8"/>
              </a:buClr>
            </a:pPr>
            <a:r>
              <a:rPr lang="zh-CN" altLang="en-US" sz="3200" b="1" dirty="0">
                <a:latin typeface="Times New Roman" panose="02020603050405020304"/>
                <a:ea typeface="微软雅黑" panose="020B0503020204020204" pitchFamily="34" charset="-122"/>
              </a:rPr>
              <a:t>二、</a:t>
            </a:r>
            <a:r>
              <a:rPr lang="zh-CN" sz="3200" b="1" dirty="0">
                <a:latin typeface="Times New Roman" panose="02020603050405020304"/>
                <a:ea typeface="微软雅黑" panose="020B0503020204020204" pitchFamily="34" charset="-122"/>
              </a:rPr>
              <a:t>临床表现</a:t>
            </a:r>
            <a:endParaRPr lang="zh-CN" sz="3200" b="1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pic>
        <p:nvPicPr>
          <p:cNvPr id="3" name="图片 2" descr="唇疱疹"/>
          <p:cNvPicPr>
            <a:picLocks noChangeAspect="1"/>
          </p:cNvPicPr>
          <p:nvPr/>
        </p:nvPicPr>
        <p:blipFill>
          <a:blip r:embed="rId1"/>
          <a:srcRect b="14054"/>
          <a:stretch>
            <a:fillRect/>
          </a:stretch>
        </p:blipFill>
        <p:spPr>
          <a:xfrm>
            <a:off x="7333615" y="1496695"/>
            <a:ext cx="4064000" cy="2221230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2" name="Shape 103"/>
          <p:cNvSpPr/>
          <p:nvPr/>
        </p:nvSpPr>
        <p:spPr>
          <a:xfrm>
            <a:off x="477839" y="1685145"/>
            <a:ext cx="10410121" cy="3334246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en-US" altLang="zh-CN" sz="2000" b="1" dirty="0" smtClean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2.</a:t>
            </a:r>
            <a:r>
              <a:rPr lang="zh-CN" altLang="en-US" sz="2000" b="1" dirty="0" smtClean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复发</a:t>
            </a:r>
            <a:r>
              <a:rPr lang="zh-CN" altLang="en-US" sz="2000" b="1" dirty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性疱疹性口炎</a:t>
            </a:r>
            <a:endParaRPr lang="en-US" altLang="zh-CN" sz="2000" dirty="0">
              <a:solidFill>
                <a:srgbClr val="2B2F3A"/>
              </a:solidFill>
              <a:latin typeface="Times New Roman" panose="02020603050405020304"/>
              <a:ea typeface="微软雅黑" panose="020B0503020204020204" pitchFamily="34" charset="-122"/>
              <a:sym typeface="+mn-ea"/>
            </a:endParaRPr>
          </a:p>
          <a:p>
            <a:pPr marL="342900" indent="-342900" algn="l" fontAlgn="auto">
              <a:lnSpc>
                <a:spcPct val="150000"/>
              </a:lnSpc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lang="zh-CN" altLang="en-US" sz="2000" dirty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30%～50%可</a:t>
            </a:r>
            <a:r>
              <a:rPr lang="zh-CN" altLang="en-US" sz="2000" dirty="0" smtClean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复发。</a:t>
            </a:r>
            <a:endParaRPr lang="zh-CN" altLang="en-US" sz="2000" dirty="0">
              <a:solidFill>
                <a:srgbClr val="2B2F3A"/>
              </a:solidFill>
              <a:latin typeface="Times New Roman" panose="02020603050405020304"/>
              <a:ea typeface="微软雅黑" panose="020B0503020204020204" pitchFamily="34" charset="-122"/>
              <a:sym typeface="+mn-ea"/>
            </a:endParaRPr>
          </a:p>
          <a:p>
            <a:pPr marL="342900" indent="-342900" algn="l" fontAlgn="auto">
              <a:lnSpc>
                <a:spcPct val="150000"/>
              </a:lnSpc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lang="zh-CN" altLang="en-US" sz="2000" dirty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复发部位：口唇附近，又称复发性</a:t>
            </a:r>
            <a:r>
              <a:rPr lang="zh-CN" altLang="en-US" sz="2000" dirty="0" smtClean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唇疱疹。</a:t>
            </a:r>
            <a:endParaRPr lang="zh-CN" altLang="en-US" sz="20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1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）以多个成簇的水疱</a:t>
            </a:r>
            <a:r>
              <a:rPr lang="zh-CN" altLang="en-US" sz="20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开始；</a:t>
            </a:r>
            <a:endParaRPr lang="zh-CN" altLang="en-US" sz="20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2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）总是在原先发作过的位置或</a:t>
            </a:r>
            <a:r>
              <a:rPr lang="zh-CN" altLang="en-US" sz="20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附近；</a:t>
            </a:r>
            <a:endParaRPr lang="zh-CN" altLang="en-US" sz="20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3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）有</a:t>
            </a:r>
            <a:r>
              <a:rPr lang="zh-CN" altLang="en-US" sz="2000" dirty="0" smtClean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前驱症状。</a:t>
            </a:r>
            <a:endParaRPr lang="zh-CN" altLang="en-US" sz="2000" dirty="0">
              <a:solidFill>
                <a:srgbClr val="2B2F3A"/>
              </a:solidFill>
              <a:latin typeface="Times New Roman" panose="02020603050405020304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50000"/>
              </a:lnSpc>
            </a:pPr>
            <a:endParaRPr lang="zh-CN" altLang="en-US" sz="20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 descr="唇疱疹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61380" y="963930"/>
            <a:ext cx="4565650" cy="2343150"/>
          </a:xfrm>
          <a:prstGeom prst="rect">
            <a:avLst/>
          </a:prstGeom>
        </p:spPr>
      </p:pic>
      <p:pic>
        <p:nvPicPr>
          <p:cNvPr id="4" name="图片 3" descr="唇疱疹2"/>
          <p:cNvPicPr>
            <a:picLocks noChangeAspect="1"/>
          </p:cNvPicPr>
          <p:nvPr/>
        </p:nvPicPr>
        <p:blipFill>
          <a:blip r:embed="rId2"/>
          <a:srcRect t="13777" r="48532" b="24097"/>
          <a:stretch>
            <a:fillRect/>
          </a:stretch>
        </p:blipFill>
        <p:spPr>
          <a:xfrm>
            <a:off x="5961380" y="3407410"/>
            <a:ext cx="4402455" cy="2657475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sz="3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第二节 口腔念珠菌病</a:t>
            </a:r>
            <a:endParaRPr lang="zh-CN" altLang="en-US" sz="32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6" name="Shape 103"/>
          <p:cNvSpPr/>
          <p:nvPr/>
        </p:nvSpPr>
        <p:spPr>
          <a:xfrm>
            <a:off x="477839" y="1828800"/>
            <a:ext cx="11560492" cy="3241913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en-US" sz="2000" b="1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1.</a:t>
            </a:r>
            <a:r>
              <a:rPr lang="zh-CN" sz="2000" b="1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致病菌</a:t>
            </a:r>
            <a:endParaRPr lang="zh-CN" sz="20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  <a:sym typeface="+mn-ea"/>
            </a:endParaRPr>
          </a:p>
          <a:p>
            <a:pPr marL="342900" indent="-342900">
              <a:lnSpc>
                <a:spcPct val="150000"/>
              </a:lnSpc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sz="2000" dirty="0" err="1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白色念珠菌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：</a:t>
            </a:r>
            <a:r>
              <a:rPr sz="2000" dirty="0" err="1" smtClean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条件致病菌</a:t>
            </a:r>
            <a:r>
              <a:rPr lang="zh-CN" altLang="en-US" sz="20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。</a:t>
            </a:r>
            <a:endParaRPr lang="zh-CN" sz="20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  <a:sym typeface="+mn-ea"/>
            </a:endParaRPr>
          </a:p>
          <a:p>
            <a:pPr marL="342900" indent="-342900">
              <a:lnSpc>
                <a:spcPct val="150000"/>
              </a:lnSpc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sz="2000" dirty="0" err="1" smtClean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热带念珠菌</a:t>
            </a:r>
            <a:r>
              <a:rPr lang="zh-CN" altLang="en-US" sz="20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。</a:t>
            </a:r>
            <a:endParaRPr sz="20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  <a:sym typeface="+mn-ea"/>
            </a:endParaRPr>
          </a:p>
          <a:p>
            <a:pPr marL="342900" indent="-342900">
              <a:lnSpc>
                <a:spcPct val="150000"/>
              </a:lnSpc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sz="2000" dirty="0" err="1" smtClean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高里念珠菌</a:t>
            </a:r>
            <a:r>
              <a:rPr lang="zh-CN" altLang="en-US" sz="20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。</a:t>
            </a:r>
            <a:endParaRPr sz="20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en-US" sz="2000" b="1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2</a:t>
            </a:r>
            <a:r>
              <a:rPr lang="en-US" altLang="zh-CN" sz="2000" b="1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.</a:t>
            </a:r>
            <a:r>
              <a:rPr sz="2000" b="1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局部刺激</a:t>
            </a:r>
            <a:endParaRPr lang="en-US" altLang="zh-CN" sz="2000" dirty="0" smtClean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50000"/>
              </a:lnSpc>
              <a:buClr>
                <a:srgbClr val="127FB8"/>
              </a:buClr>
            </a:pPr>
            <a:r>
              <a:rPr sz="2000" dirty="0" err="1" smtClean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义齿</a:t>
            </a:r>
            <a:r>
              <a:rPr sz="2000" dirty="0" err="1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、口干、皮肤潮湿等</a:t>
            </a:r>
            <a:r>
              <a:rPr lang="zh-CN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。</a:t>
            </a:r>
            <a:endParaRPr lang="zh-CN" sz="20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50000"/>
              </a:lnSpc>
              <a:buClr>
                <a:srgbClr val="127FB8"/>
              </a:buClr>
            </a:pPr>
            <a:endParaRPr lang="en-US" altLang="zh-CN" sz="16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178767" y="981075"/>
            <a:ext cx="182614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zh-CN" altLang="en-US" sz="3200" b="1" dirty="0">
                <a:latin typeface="Times New Roman" panose="02020603050405020304"/>
                <a:ea typeface="微软雅黑" panose="020B0503020204020204" pitchFamily="34" charset="-122"/>
              </a:rPr>
              <a:t>一、</a:t>
            </a:r>
            <a:r>
              <a:rPr lang="zh-CN" sz="3200" b="1" dirty="0">
                <a:latin typeface="Times New Roman" panose="02020603050405020304"/>
                <a:ea typeface="微软雅黑" panose="020B0503020204020204" pitchFamily="34" charset="-122"/>
              </a:rPr>
              <a:t>病因</a:t>
            </a:r>
            <a:endParaRPr lang="zh-CN" sz="3200" b="1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6" name="Text Placeholder 5"/>
          <p:cNvSpPr txBox="1"/>
          <p:nvPr/>
        </p:nvSpPr>
        <p:spPr>
          <a:xfrm>
            <a:off x="0" y="1070239"/>
            <a:ext cx="1477108" cy="434698"/>
          </a:xfrm>
          <a:prstGeom prst="rect">
            <a:avLst/>
          </a:prstGeom>
          <a:solidFill>
            <a:srgbClr val="127FB8"/>
          </a:solidFill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sz="24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256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50000"/>
              </a:lnSpc>
              <a:buClrTx/>
              <a:buSzTx/>
              <a:buFontTx/>
              <a:buNone/>
              <a:defRPr/>
            </a:pP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pitchFamily="34" charset="-122"/>
                <a:cs typeface="+mn-cs"/>
              </a:rPr>
              <a:t>重点难点</a:t>
            </a:r>
            <a:endParaRPr kumimoji="1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2084723" y="2898787"/>
            <a:ext cx="1289465" cy="961770"/>
            <a:chOff x="2084723" y="2962585"/>
            <a:chExt cx="1289465" cy="961770"/>
          </a:xfrm>
        </p:grpSpPr>
        <p:grpSp>
          <p:nvGrpSpPr>
            <p:cNvPr id="18" name="组合 17"/>
            <p:cNvGrpSpPr/>
            <p:nvPr/>
          </p:nvGrpSpPr>
          <p:grpSpPr>
            <a:xfrm>
              <a:off x="2122428" y="2962585"/>
              <a:ext cx="1251760" cy="961770"/>
              <a:chOff x="3728203" y="1217949"/>
              <a:chExt cx="2034694" cy="1563325"/>
            </a:xfrm>
          </p:grpSpPr>
          <p:sp>
            <p:nvSpPr>
              <p:cNvPr id="11" name="心形 10"/>
              <p:cNvSpPr/>
              <p:nvPr/>
            </p:nvSpPr>
            <p:spPr>
              <a:xfrm>
                <a:off x="3728203" y="1217949"/>
                <a:ext cx="1674055" cy="1483047"/>
              </a:xfrm>
              <a:prstGeom prst="heart">
                <a:avLst/>
              </a:prstGeom>
              <a:noFill/>
              <a:ln w="152400">
                <a:solidFill>
                  <a:srgbClr val="127FB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50000"/>
                  </a:lnSpc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15" name="椭圆 14"/>
              <p:cNvSpPr/>
              <p:nvPr/>
            </p:nvSpPr>
            <p:spPr>
              <a:xfrm>
                <a:off x="4508095" y="1526472"/>
                <a:ext cx="1254802" cy="125480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50000"/>
                  </a:lnSpc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17" name="矩形 16"/>
              <p:cNvSpPr/>
              <p:nvPr/>
            </p:nvSpPr>
            <p:spPr>
              <a:xfrm>
                <a:off x="4224217" y="1581342"/>
                <a:ext cx="682021" cy="34319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50000"/>
                  </a:lnSpc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sp>
          <p:nvSpPr>
            <p:cNvPr id="8" name="Text Placeholder 5"/>
            <p:cNvSpPr txBox="1"/>
            <p:nvPr/>
          </p:nvSpPr>
          <p:spPr>
            <a:xfrm>
              <a:off x="2084723" y="3206134"/>
              <a:ext cx="1140533" cy="434698"/>
            </a:xfrm>
            <a:prstGeom prst="rect">
              <a:avLst/>
            </a:prstGeom>
            <a:noFill/>
          </p:spPr>
          <p:txBody>
            <a:bodyPr anchor="ctr">
              <a:noAutofit/>
            </a:bodyPr>
            <a:lstStyle>
              <a:lvl1pPr marL="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FontTx/>
                <a:buNone/>
                <a:defRPr sz="2400" kern="120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1pPr>
              <a:lvl2pPr marL="685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057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742565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buClrTx/>
                <a:buSzTx/>
                <a:buFontTx/>
                <a:buNone/>
                <a:defRPr/>
              </a:pPr>
              <a:r>
                <a:rPr kumimoji="1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127FB8"/>
                  </a:solidFill>
                  <a:effectLst/>
                  <a:uLnTx/>
                  <a:uFillTx/>
                  <a:latin typeface="Times New Roman" panose="02020603050405020304"/>
                  <a:ea typeface="微软雅黑" panose="020B0503020204020204" pitchFamily="34" charset="-122"/>
                  <a:cs typeface="+mn-cs"/>
                </a:rPr>
                <a:t>熟悉</a:t>
              </a:r>
              <a:endParaRPr kumimoji="1" lang="ja-JP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127FB8"/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2074795" y="4641800"/>
            <a:ext cx="1299392" cy="961770"/>
            <a:chOff x="2074795" y="4556736"/>
            <a:chExt cx="1299392" cy="961770"/>
          </a:xfrm>
        </p:grpSpPr>
        <p:grpSp>
          <p:nvGrpSpPr>
            <p:cNvPr id="19" name="组合 18"/>
            <p:cNvGrpSpPr/>
            <p:nvPr/>
          </p:nvGrpSpPr>
          <p:grpSpPr>
            <a:xfrm>
              <a:off x="2122427" y="4556736"/>
              <a:ext cx="1251760" cy="961770"/>
              <a:chOff x="3728203" y="1217949"/>
              <a:chExt cx="2034694" cy="1563325"/>
            </a:xfrm>
          </p:grpSpPr>
          <p:sp>
            <p:nvSpPr>
              <p:cNvPr id="20" name="心形 19"/>
              <p:cNvSpPr/>
              <p:nvPr/>
            </p:nvSpPr>
            <p:spPr>
              <a:xfrm>
                <a:off x="3728203" y="1217949"/>
                <a:ext cx="1674055" cy="1483047"/>
              </a:xfrm>
              <a:prstGeom prst="heart">
                <a:avLst/>
              </a:prstGeom>
              <a:noFill/>
              <a:ln w="152400">
                <a:solidFill>
                  <a:srgbClr val="127FB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50000"/>
                  </a:lnSpc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21" name="椭圆 20"/>
              <p:cNvSpPr/>
              <p:nvPr/>
            </p:nvSpPr>
            <p:spPr>
              <a:xfrm>
                <a:off x="4508095" y="1526472"/>
                <a:ext cx="1254802" cy="125480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50000"/>
                  </a:lnSpc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22" name="矩形 21"/>
              <p:cNvSpPr/>
              <p:nvPr/>
            </p:nvSpPr>
            <p:spPr>
              <a:xfrm>
                <a:off x="4224217" y="1581342"/>
                <a:ext cx="682021" cy="68276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50000"/>
                  </a:lnSpc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sp>
          <p:nvSpPr>
            <p:cNvPr id="27" name="Text Placeholder 5"/>
            <p:cNvSpPr txBox="1"/>
            <p:nvPr/>
          </p:nvSpPr>
          <p:spPr>
            <a:xfrm>
              <a:off x="2074795" y="4796113"/>
              <a:ext cx="1140533" cy="434698"/>
            </a:xfrm>
            <a:prstGeom prst="rect">
              <a:avLst/>
            </a:prstGeom>
            <a:noFill/>
          </p:spPr>
          <p:txBody>
            <a:bodyPr anchor="ctr">
              <a:noAutofit/>
            </a:bodyPr>
            <a:lstStyle>
              <a:lvl1pPr marL="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FontTx/>
                <a:buNone/>
                <a:defRPr sz="2400" kern="120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1pPr>
              <a:lvl2pPr marL="685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057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742565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buClrTx/>
                <a:buSzTx/>
                <a:buFontTx/>
                <a:buNone/>
                <a:defRPr/>
              </a:pPr>
              <a:r>
                <a:rPr kumimoji="1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127FB8"/>
                  </a:solidFill>
                  <a:effectLst/>
                  <a:uLnTx/>
                  <a:uFillTx/>
                  <a:latin typeface="Times New Roman" panose="02020603050405020304"/>
                  <a:ea typeface="微软雅黑" panose="020B0503020204020204" pitchFamily="34" charset="-122"/>
                  <a:cs typeface="+mn-cs"/>
                </a:rPr>
                <a:t>了解</a:t>
              </a:r>
              <a:endParaRPr kumimoji="1" lang="ja-JP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127FB8"/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2074796" y="1030114"/>
            <a:ext cx="1299392" cy="961770"/>
            <a:chOff x="2074796" y="1319046"/>
            <a:chExt cx="1299392" cy="961770"/>
          </a:xfrm>
        </p:grpSpPr>
        <p:grpSp>
          <p:nvGrpSpPr>
            <p:cNvPr id="23" name="组合 22"/>
            <p:cNvGrpSpPr/>
            <p:nvPr/>
          </p:nvGrpSpPr>
          <p:grpSpPr>
            <a:xfrm>
              <a:off x="2122428" y="1319046"/>
              <a:ext cx="1251760" cy="961770"/>
              <a:chOff x="3728203" y="1217949"/>
              <a:chExt cx="2034694" cy="1563325"/>
            </a:xfrm>
          </p:grpSpPr>
          <p:sp>
            <p:nvSpPr>
              <p:cNvPr id="24" name="心形 23"/>
              <p:cNvSpPr/>
              <p:nvPr/>
            </p:nvSpPr>
            <p:spPr>
              <a:xfrm>
                <a:off x="3728203" y="1217949"/>
                <a:ext cx="1674055" cy="1483047"/>
              </a:xfrm>
              <a:prstGeom prst="heart">
                <a:avLst/>
              </a:prstGeom>
              <a:noFill/>
              <a:ln w="152400">
                <a:solidFill>
                  <a:srgbClr val="127FB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50000"/>
                  </a:lnSpc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25" name="椭圆 24"/>
              <p:cNvSpPr/>
              <p:nvPr/>
            </p:nvSpPr>
            <p:spPr>
              <a:xfrm>
                <a:off x="4508095" y="1526472"/>
                <a:ext cx="1254802" cy="125480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50000"/>
                  </a:lnSpc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26" name="矩形 25"/>
              <p:cNvSpPr/>
              <p:nvPr/>
            </p:nvSpPr>
            <p:spPr>
              <a:xfrm>
                <a:off x="4224217" y="1581340"/>
                <a:ext cx="682021" cy="52707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50000"/>
                  </a:lnSpc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sp>
          <p:nvSpPr>
            <p:cNvPr id="28" name="Text Placeholder 5"/>
            <p:cNvSpPr txBox="1"/>
            <p:nvPr/>
          </p:nvSpPr>
          <p:spPr>
            <a:xfrm>
              <a:off x="2074796" y="1542607"/>
              <a:ext cx="1140533" cy="434698"/>
            </a:xfrm>
            <a:prstGeom prst="rect">
              <a:avLst/>
            </a:prstGeom>
            <a:noFill/>
          </p:spPr>
          <p:txBody>
            <a:bodyPr anchor="ctr">
              <a:noAutofit/>
            </a:bodyPr>
            <a:lstStyle>
              <a:lvl1pPr marL="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FontTx/>
                <a:buNone/>
                <a:defRPr sz="2400" kern="120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1pPr>
              <a:lvl2pPr marL="685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057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742565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buClrTx/>
                <a:buSzTx/>
                <a:buFontTx/>
                <a:buNone/>
                <a:defRPr/>
              </a:pPr>
              <a:r>
                <a:rPr kumimoji="1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127FB8"/>
                  </a:solidFill>
                  <a:effectLst/>
                  <a:uLnTx/>
                  <a:uFillTx/>
                  <a:latin typeface="Times New Roman" panose="02020603050405020304"/>
                  <a:ea typeface="微软雅黑" panose="020B0503020204020204" pitchFamily="34" charset="-122"/>
                  <a:cs typeface="+mn-cs"/>
                </a:rPr>
                <a:t>掌握</a:t>
              </a:r>
              <a:endParaRPr kumimoji="1" lang="ja-JP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127FB8"/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3212876" y="1357544"/>
            <a:ext cx="5999363" cy="1322070"/>
          </a:xfrm>
          <a:prstGeom prst="rect">
            <a:avLst/>
          </a:prstGeom>
          <a:noFill/>
          <a:ln w="22225" cap="rnd">
            <a:solidFill>
              <a:srgbClr val="127FB8"/>
            </a:solidFill>
            <a:prstDash val="sysDash"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zh-CN" altLang="zh-CN" sz="2000" b="1" dirty="0">
                <a:solidFill>
                  <a:prstClr val="black"/>
                </a:solidFill>
                <a:latin typeface="Times New Roman" panose="02020603050405020304"/>
                <a:ea typeface="微软雅黑" panose="020B0503020204020204" pitchFamily="34" charset="-122"/>
              </a:rPr>
              <a:t>牙体缺损的修复原则</a:t>
            </a:r>
            <a:r>
              <a:rPr lang="zh-CN" altLang="en-US" sz="2000" b="1" dirty="0">
                <a:solidFill>
                  <a:prstClr val="black"/>
                </a:solidFill>
                <a:latin typeface="Times New Roman" panose="02020603050405020304"/>
                <a:ea typeface="微软雅黑" panose="020B0503020204020204" pitchFamily="34" charset="-122"/>
              </a:rPr>
              <a:t>与修复种类</a:t>
            </a:r>
            <a:endParaRPr lang="en-US" altLang="zh-CN" sz="2000" b="1" dirty="0">
              <a:solidFill>
                <a:prstClr val="black"/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pPr lvl="0">
              <a:defRPr/>
            </a:pPr>
            <a:r>
              <a:rPr lang="zh-CN" altLang="en-US" sz="2000" b="1" dirty="0">
                <a:solidFill>
                  <a:prstClr val="black"/>
                </a:solidFill>
                <a:latin typeface="Times New Roman" panose="02020603050405020304"/>
                <a:ea typeface="微软雅黑" panose="020B0503020204020204" pitchFamily="34" charset="-122"/>
              </a:rPr>
              <a:t>固定局部义齿的类型</a:t>
            </a:r>
            <a:endParaRPr lang="en-US" altLang="zh-CN" sz="2000" b="1" dirty="0">
              <a:solidFill>
                <a:prstClr val="black"/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pPr>
              <a:defRPr/>
            </a:pPr>
            <a:r>
              <a:rPr lang="zh-CN" altLang="en-US" sz="2000" b="1" dirty="0">
                <a:solidFill>
                  <a:prstClr val="black"/>
                </a:solidFill>
                <a:latin typeface="Times New Roman" panose="02020603050405020304"/>
                <a:ea typeface="微软雅黑" panose="020B0503020204020204" pitchFamily="34" charset="-122"/>
              </a:rPr>
              <a:t>可摘局部义齿概念</a:t>
            </a:r>
            <a:endParaRPr lang="zh-CN" altLang="en-US" sz="2000" b="1" dirty="0">
              <a:solidFill>
                <a:prstClr val="black"/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pPr>
              <a:defRPr/>
            </a:pPr>
            <a:r>
              <a:rPr lang="zh-CN" altLang="en-US" sz="2000" b="1" dirty="0">
                <a:solidFill>
                  <a:prstClr val="black"/>
                </a:solidFill>
                <a:latin typeface="Times New Roman" panose="02020603050405020304"/>
                <a:ea typeface="微软雅黑" panose="020B0503020204020204" pitchFamily="34" charset="-122"/>
              </a:rPr>
              <a:t>全口义齿的固位与稳定</a:t>
            </a:r>
            <a:endParaRPr lang="en-US" altLang="zh-CN" sz="2400" b="1" dirty="0">
              <a:solidFill>
                <a:prstClr val="black"/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3144640" y="3255355"/>
            <a:ext cx="6122189" cy="1076325"/>
          </a:xfrm>
          <a:prstGeom prst="rect">
            <a:avLst/>
          </a:prstGeom>
          <a:noFill/>
          <a:ln w="22225" cap="rnd">
            <a:solidFill>
              <a:srgbClr val="127FB8"/>
            </a:solidFill>
            <a:prstDash val="sysDash"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zh-CN" altLang="en-US" sz="2000" b="1" dirty="0">
                <a:solidFill>
                  <a:prstClr val="black"/>
                </a:solidFill>
                <a:latin typeface="Times New Roman" panose="02020603050405020304"/>
                <a:ea typeface="微软雅黑" panose="020B0503020204020204" pitchFamily="34" charset="-122"/>
              </a:rPr>
              <a:t>牙体缺损、牙列缺损</a:t>
            </a:r>
            <a:r>
              <a:rPr lang="en-US" altLang="zh-CN" sz="2000" b="1" dirty="0">
                <a:solidFill>
                  <a:prstClr val="black"/>
                </a:solidFill>
                <a:latin typeface="Times New Roman" panose="02020603050405020304"/>
                <a:ea typeface="微软雅黑" panose="020B0503020204020204" pitchFamily="34" charset="-122"/>
              </a:rPr>
              <a:t>/</a:t>
            </a:r>
            <a:r>
              <a:rPr lang="zh-CN" altLang="en-US" sz="2000" b="1" dirty="0">
                <a:solidFill>
                  <a:prstClr val="black"/>
                </a:solidFill>
                <a:latin typeface="Times New Roman" panose="02020603050405020304"/>
                <a:ea typeface="微软雅黑" panose="020B0503020204020204" pitchFamily="34" charset="-122"/>
              </a:rPr>
              <a:t>缺失的病因及影响</a:t>
            </a:r>
            <a:endParaRPr lang="en-US" altLang="zh-CN" sz="2000" b="1" dirty="0">
              <a:solidFill>
                <a:prstClr val="black"/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pPr lvl="0">
              <a:defRPr/>
            </a:pPr>
            <a:r>
              <a:rPr lang="zh-CN" altLang="en-US" sz="2000" b="1" dirty="0">
                <a:solidFill>
                  <a:prstClr val="black"/>
                </a:solidFill>
                <a:latin typeface="Times New Roman" panose="02020603050405020304"/>
                <a:ea typeface="微软雅黑" panose="020B0503020204020204" pitchFamily="34" charset="-122"/>
              </a:rPr>
              <a:t>可摘局部义齿的组成</a:t>
            </a:r>
            <a:endParaRPr lang="en-US" altLang="zh-CN" sz="2000" b="1" dirty="0">
              <a:solidFill>
                <a:prstClr val="black"/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pPr>
              <a:defRPr/>
            </a:pP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3171935" y="4941741"/>
            <a:ext cx="6094896" cy="706755"/>
          </a:xfrm>
          <a:prstGeom prst="rect">
            <a:avLst/>
          </a:prstGeom>
          <a:noFill/>
          <a:ln w="22225" cap="rnd">
            <a:solidFill>
              <a:srgbClr val="127FB8"/>
            </a:solidFill>
            <a:prstDash val="sysDash"/>
          </a:ln>
        </p:spPr>
        <p:txBody>
          <a:bodyPr wrap="square" rtlCol="0">
            <a:spAutoFit/>
          </a:bodyPr>
          <a:lstStyle/>
          <a:p>
            <a:pPr>
              <a:defRPr/>
            </a:pPr>
            <a:endParaRPr lang="en-US" altLang="zh-CN" sz="2000" b="1" dirty="0">
              <a:solidFill>
                <a:prstClr val="black"/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buClrTx/>
              <a:buSzTx/>
              <a:buFontTx/>
              <a:buNone/>
              <a:defRPr/>
            </a:pPr>
            <a:r>
              <a:rPr lang="zh-CN" altLang="en-US" sz="2000" b="1" dirty="0">
                <a:solidFill>
                  <a:prstClr val="black"/>
                </a:solidFill>
                <a:latin typeface="Times New Roman" panose="02020603050405020304"/>
                <a:ea typeface="微软雅黑" panose="020B0503020204020204" pitchFamily="34" charset="-122"/>
              </a:rPr>
              <a:t>全口义齿修复前的准备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鹅口疮2"/>
          <p:cNvPicPr>
            <a:picLocks noChangeAspect="1"/>
          </p:cNvPicPr>
          <p:nvPr/>
        </p:nvPicPr>
        <p:blipFill>
          <a:blip r:embed="rId1"/>
          <a:srcRect b="10888"/>
          <a:stretch>
            <a:fillRect/>
          </a:stretch>
        </p:blipFill>
        <p:spPr>
          <a:xfrm>
            <a:off x="8156575" y="980440"/>
            <a:ext cx="3515995" cy="3133725"/>
          </a:xfrm>
          <a:prstGeom prst="rect">
            <a:avLst/>
          </a:prstGeom>
        </p:spPr>
      </p:pic>
      <p:sp>
        <p:nvSpPr>
          <p:cNvPr id="2" name="Shape 103"/>
          <p:cNvSpPr/>
          <p:nvPr/>
        </p:nvSpPr>
        <p:spPr>
          <a:xfrm>
            <a:off x="477838" y="1607060"/>
            <a:ext cx="11343957" cy="4719241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/>
          <a:p>
            <a:pPr algn="l" fontAlgn="auto">
              <a:lnSpc>
                <a:spcPct val="150000"/>
              </a:lnSpc>
              <a:buClr>
                <a:srgbClr val="127FB8"/>
              </a:buClr>
            </a:pPr>
            <a:r>
              <a:rPr lang="en-US" altLang="zh-CN" sz="2000" b="1" dirty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1.</a:t>
            </a:r>
            <a:r>
              <a:rPr lang="zh-CN" altLang="en-US" sz="2000" b="1" dirty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念珠菌性口炎</a:t>
            </a:r>
            <a:endParaRPr lang="zh-CN" altLang="en-US" sz="2000" b="1" dirty="0">
              <a:solidFill>
                <a:srgbClr val="2B2F3A"/>
              </a:solidFill>
              <a:latin typeface="Times New Roman" panose="02020603050405020304"/>
              <a:ea typeface="微软雅黑" panose="020B0503020204020204" pitchFamily="34" charset="-122"/>
              <a:sym typeface="+mn-ea"/>
            </a:endParaRPr>
          </a:p>
          <a:p>
            <a:pPr algn="l" fontAlgn="auto">
              <a:lnSpc>
                <a:spcPct val="150000"/>
              </a:lnSpc>
              <a:buClr>
                <a:srgbClr val="127FB8"/>
              </a:buClr>
            </a:pP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1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）</a:t>
            </a:r>
            <a:r>
              <a:rPr lang="zh-CN" altLang="en-US" sz="2000" dirty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急性假膜型念珠菌性</a:t>
            </a:r>
            <a:r>
              <a:rPr lang="zh-CN" altLang="en-US" sz="2000" dirty="0" smtClean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口炎</a:t>
            </a:r>
            <a:endParaRPr lang="zh-CN" altLang="en-US" sz="2000" dirty="0">
              <a:solidFill>
                <a:srgbClr val="2B2F3A"/>
              </a:solidFill>
              <a:latin typeface="Times New Roman" panose="02020603050405020304"/>
              <a:ea typeface="微软雅黑" panose="020B0503020204020204" pitchFamily="34" charset="-122"/>
              <a:sym typeface="+mn-ea"/>
            </a:endParaRPr>
          </a:p>
          <a:p>
            <a:pPr marL="358775" indent="-358775" algn="l" fontAlgn="auto">
              <a:lnSpc>
                <a:spcPct val="150000"/>
              </a:lnSpc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lang="zh-CN" altLang="en-US" sz="2000" dirty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多见于：长期使用激素、HIV感染者、免疫缺陷者、婴幼儿及衰弱</a:t>
            </a:r>
            <a:r>
              <a:rPr lang="zh-CN" altLang="en-US" sz="2000" dirty="0" smtClean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者。</a:t>
            </a:r>
            <a:endParaRPr lang="zh-CN" altLang="en-US" sz="2000" dirty="0">
              <a:solidFill>
                <a:srgbClr val="2B2F3A"/>
              </a:solidFill>
              <a:latin typeface="Times New Roman" panose="02020603050405020304"/>
              <a:ea typeface="微软雅黑" panose="020B0503020204020204" pitchFamily="34" charset="-122"/>
              <a:sym typeface="+mn-ea"/>
            </a:endParaRPr>
          </a:p>
          <a:p>
            <a:pPr marL="358775" indent="-358775">
              <a:lnSpc>
                <a:spcPct val="150000"/>
              </a:lnSpc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lang="zh-CN" altLang="en-US" sz="2000" dirty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新生儿最多见，又称新生儿鹅口疮或雪口</a:t>
            </a:r>
            <a:r>
              <a:rPr lang="zh-CN" altLang="en-US" sz="2000" dirty="0" smtClean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病。</a:t>
            </a:r>
            <a:endParaRPr lang="zh-CN" altLang="en-US" sz="2000" dirty="0">
              <a:solidFill>
                <a:srgbClr val="2B2F3A"/>
              </a:solidFill>
              <a:latin typeface="Times New Roman" panose="02020603050405020304"/>
              <a:ea typeface="微软雅黑" panose="020B0503020204020204" pitchFamily="34" charset="-122"/>
              <a:sym typeface="+mn-ea"/>
            </a:endParaRPr>
          </a:p>
          <a:p>
            <a:pPr marL="358775" indent="-358775" algn="l" fontAlgn="auto">
              <a:lnSpc>
                <a:spcPct val="150000"/>
              </a:lnSpc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lang="zh-CN" altLang="en-US" sz="2000" dirty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好发部位：颊、舌、软腭及</a:t>
            </a:r>
            <a:r>
              <a:rPr lang="zh-CN" altLang="en-US" sz="2000" dirty="0" smtClean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唇。</a:t>
            </a:r>
            <a:endParaRPr lang="zh-CN" altLang="en-US" sz="2000" dirty="0">
              <a:solidFill>
                <a:srgbClr val="2B2F3A"/>
              </a:solidFill>
              <a:latin typeface="Times New Roman" panose="02020603050405020304"/>
              <a:ea typeface="微软雅黑" panose="020B0503020204020204" pitchFamily="34" charset="-122"/>
              <a:sym typeface="+mn-ea"/>
            </a:endParaRPr>
          </a:p>
          <a:p>
            <a:pPr marL="358775" indent="-358775" algn="l" fontAlgn="auto">
              <a:lnSpc>
                <a:spcPct val="150000"/>
              </a:lnSpc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lang="zh-CN" altLang="en-US" sz="2000" dirty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病损特点：黏膜充血，散在的色白如雪的小斑点，逐渐增大，相互融合为白色</a:t>
            </a:r>
            <a:r>
              <a:rPr lang="zh-CN" altLang="en-US" sz="2000" dirty="0" smtClean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丝绒</a:t>
            </a:r>
            <a:r>
              <a:rPr lang="zh-CN" altLang="en-US" sz="2000" dirty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状斑片。患儿烦躁不安、哭闹、拒</a:t>
            </a:r>
            <a:r>
              <a:rPr lang="zh-CN" altLang="en-US" sz="2000" dirty="0" smtClean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食。</a:t>
            </a:r>
            <a:endParaRPr lang="zh-CN" altLang="en-US" sz="2000" dirty="0">
              <a:solidFill>
                <a:srgbClr val="2B2F3A"/>
              </a:solidFill>
              <a:latin typeface="Times New Roman" panose="02020603050405020304"/>
              <a:ea typeface="微软雅黑" panose="020B0503020204020204" pitchFamily="34" charset="-122"/>
              <a:sym typeface="+mn-ea"/>
            </a:endParaRPr>
          </a:p>
          <a:p>
            <a:pPr algn="l" fontAlgn="auto">
              <a:lnSpc>
                <a:spcPct val="150000"/>
              </a:lnSpc>
              <a:buClr>
                <a:srgbClr val="127FB8"/>
              </a:buClr>
            </a:pPr>
            <a:r>
              <a:rPr lang="zh-CN" altLang="en-US" sz="2000" dirty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（2）急性红斑型念珠菌性口炎：又称抗生素口炎、抗生素</a:t>
            </a:r>
            <a:r>
              <a:rPr lang="zh-CN" altLang="en-US" sz="2000" dirty="0" smtClean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舌炎。</a:t>
            </a:r>
            <a:endParaRPr lang="zh-CN" altLang="en-US" sz="2000" dirty="0">
              <a:solidFill>
                <a:srgbClr val="2B2F3A"/>
              </a:solidFill>
              <a:latin typeface="Times New Roman" panose="02020603050405020304"/>
              <a:ea typeface="微软雅黑" panose="020B0503020204020204" pitchFamily="34" charset="-122"/>
              <a:sym typeface="+mn-ea"/>
            </a:endParaRPr>
          </a:p>
          <a:p>
            <a:pPr marL="358775" indent="-358775" algn="l" fontAlgn="auto">
              <a:lnSpc>
                <a:spcPct val="150000"/>
              </a:lnSpc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lang="zh-CN" altLang="en-US" sz="2000" dirty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多见于：长期应用抗生素、激素后及HIV感染者，大多数患有消耗性</a:t>
            </a:r>
            <a:r>
              <a:rPr lang="zh-CN" altLang="en-US" sz="2000" dirty="0" smtClean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疾病。</a:t>
            </a:r>
            <a:endParaRPr lang="zh-CN" altLang="en-US" sz="2000" dirty="0">
              <a:solidFill>
                <a:srgbClr val="2B2F3A"/>
              </a:solidFill>
              <a:latin typeface="Times New Roman" panose="02020603050405020304"/>
              <a:ea typeface="微软雅黑" panose="020B0503020204020204" pitchFamily="34" charset="-122"/>
              <a:sym typeface="+mn-ea"/>
            </a:endParaRPr>
          </a:p>
          <a:p>
            <a:pPr marL="358775" indent="-358775" algn="l" fontAlgn="auto">
              <a:lnSpc>
                <a:spcPct val="150000"/>
              </a:lnSpc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lang="zh-CN" altLang="en-US" sz="2000" dirty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病损特点：黏膜充血、</a:t>
            </a:r>
            <a:r>
              <a:rPr lang="zh-CN" altLang="en-US" sz="2000" dirty="0" smtClean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糜烂。</a:t>
            </a:r>
            <a:endParaRPr lang="zh-CN" altLang="en-US" sz="2000" dirty="0">
              <a:solidFill>
                <a:srgbClr val="2B2F3A"/>
              </a:solidFill>
              <a:latin typeface="Times New Roman" panose="02020603050405020304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772878" y="980699"/>
            <a:ext cx="264687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lnSpc>
                <a:spcPct val="150000"/>
              </a:lnSpc>
              <a:buClr>
                <a:srgbClr val="127FB8"/>
              </a:buClr>
            </a:pPr>
            <a:r>
              <a:rPr lang="zh-CN" altLang="en-US" sz="3200" b="1" dirty="0">
                <a:latin typeface="Times New Roman" panose="02020603050405020304"/>
                <a:ea typeface="微软雅黑" panose="020B0503020204020204" pitchFamily="34" charset="-122"/>
              </a:rPr>
              <a:t>二、</a:t>
            </a:r>
            <a:r>
              <a:rPr lang="zh-CN" sz="3200" b="1" dirty="0">
                <a:latin typeface="Times New Roman" panose="02020603050405020304"/>
                <a:ea typeface="微软雅黑" panose="020B0503020204020204" pitchFamily="34" charset="-122"/>
              </a:rPr>
              <a:t>临床表现</a:t>
            </a:r>
            <a:endParaRPr lang="zh-CN" sz="3200" b="1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3" name="Shape 103"/>
          <p:cNvSpPr/>
          <p:nvPr/>
        </p:nvSpPr>
        <p:spPr>
          <a:xfrm>
            <a:off x="1447800" y="3649980"/>
            <a:ext cx="9297035" cy="1025922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/>
          <a:p>
            <a:pPr algn="l" fontAlgn="auto">
              <a:lnSpc>
                <a:spcPct val="150000"/>
              </a:lnSpc>
              <a:buClr>
                <a:srgbClr val="127FB8"/>
              </a:buClr>
            </a:pPr>
            <a:endParaRPr lang="zh-CN" altLang="en-US" sz="2000" dirty="0">
              <a:solidFill>
                <a:srgbClr val="2B2F3A"/>
              </a:solidFill>
              <a:latin typeface="Times New Roman" panose="02020603050405020304"/>
              <a:ea typeface="微软雅黑" panose="020B0503020204020204" pitchFamily="34" charset="-122"/>
              <a:sym typeface="+mn-ea"/>
            </a:endParaRPr>
          </a:p>
          <a:p>
            <a:pPr algn="l" fontAlgn="auto">
              <a:lnSpc>
                <a:spcPct val="150000"/>
              </a:lnSpc>
              <a:buClr>
                <a:srgbClr val="127FB8"/>
              </a:buClr>
            </a:pPr>
            <a:endParaRPr lang="zh-CN" altLang="en-US" sz="2000" dirty="0">
              <a:solidFill>
                <a:srgbClr val="2B2F3A"/>
              </a:solidFill>
              <a:latin typeface="Times New Roman" panose="02020603050405020304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3" name="图片 2" descr="念珠菌性口炎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61200" y="685165"/>
            <a:ext cx="4352290" cy="4010025"/>
          </a:xfrm>
          <a:prstGeom prst="rect">
            <a:avLst/>
          </a:prstGeom>
        </p:spPr>
      </p:pic>
      <p:sp>
        <p:nvSpPr>
          <p:cNvPr id="2" name="Shape 103"/>
          <p:cNvSpPr/>
          <p:nvPr/>
        </p:nvSpPr>
        <p:spPr>
          <a:xfrm>
            <a:off x="477838" y="981075"/>
            <a:ext cx="11234737" cy="4719241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/>
          <a:p>
            <a:pPr algn="l" fontAlgn="auto">
              <a:lnSpc>
                <a:spcPct val="150000"/>
              </a:lnSpc>
              <a:buClr>
                <a:srgbClr val="127FB8"/>
              </a:buClr>
            </a:pPr>
            <a:r>
              <a:rPr lang="zh-CN" altLang="en-US" sz="2000" dirty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（3）慢性红斑型（萎缩型）念珠菌病：又称</a:t>
            </a:r>
            <a:r>
              <a:rPr lang="zh-CN" altLang="en-US" sz="2000" dirty="0" smtClean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义齿性口炎。</a:t>
            </a:r>
            <a:endParaRPr lang="zh-CN" altLang="en-US" sz="2000" dirty="0">
              <a:solidFill>
                <a:srgbClr val="2B2F3A"/>
              </a:solidFill>
              <a:latin typeface="Times New Roman" panose="02020603050405020304"/>
              <a:ea typeface="微软雅黑" panose="020B0503020204020204" pitchFamily="34" charset="-122"/>
              <a:sym typeface="+mn-ea"/>
            </a:endParaRPr>
          </a:p>
          <a:p>
            <a:pPr marL="342900" indent="-342900" algn="l" fontAlgn="auto">
              <a:lnSpc>
                <a:spcPct val="150000"/>
              </a:lnSpc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lang="zh-CN" altLang="en-US" sz="2000" dirty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致病原因：义齿附着的</a:t>
            </a:r>
            <a:r>
              <a:rPr lang="zh-CN" altLang="en-US" sz="2000" dirty="0" smtClean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真菌。</a:t>
            </a:r>
            <a:endParaRPr lang="zh-CN" altLang="en-US" sz="2000" dirty="0">
              <a:solidFill>
                <a:srgbClr val="2B2F3A"/>
              </a:solidFill>
              <a:latin typeface="Times New Roman" panose="02020603050405020304"/>
              <a:ea typeface="微软雅黑" panose="020B0503020204020204" pitchFamily="34" charset="-122"/>
              <a:sym typeface="+mn-ea"/>
            </a:endParaRPr>
          </a:p>
          <a:p>
            <a:pPr marL="342900" indent="-342900" algn="l" fontAlgn="auto">
              <a:lnSpc>
                <a:spcPct val="150000"/>
              </a:lnSpc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lang="zh-CN" altLang="en-US" sz="2000" dirty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部位：上颌义齿腭侧面接触的腭、龈</a:t>
            </a:r>
            <a:r>
              <a:rPr lang="zh-CN" altLang="en-US" sz="2000" dirty="0" smtClean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黏膜。</a:t>
            </a:r>
            <a:endParaRPr lang="zh-CN" altLang="en-US" sz="2000" dirty="0">
              <a:solidFill>
                <a:srgbClr val="2B2F3A"/>
              </a:solidFill>
              <a:latin typeface="Times New Roman" panose="02020603050405020304"/>
              <a:ea typeface="微软雅黑" panose="020B0503020204020204" pitchFamily="34" charset="-122"/>
              <a:sym typeface="+mn-ea"/>
            </a:endParaRPr>
          </a:p>
          <a:p>
            <a:pPr algn="l" fontAlgn="auto">
              <a:lnSpc>
                <a:spcPct val="150000"/>
              </a:lnSpc>
              <a:buClr>
                <a:srgbClr val="127FB8"/>
              </a:buClr>
            </a:pPr>
            <a:r>
              <a:rPr lang="zh-CN" altLang="en-US" sz="2000" dirty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（4）慢性增殖性念珠菌病</a:t>
            </a:r>
            <a:endParaRPr sz="2000" b="1" dirty="0">
              <a:solidFill>
                <a:srgbClr val="2B2F3A"/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pPr algn="l" fontAlgn="auto">
              <a:lnSpc>
                <a:spcPct val="150000"/>
              </a:lnSpc>
              <a:buClr>
                <a:srgbClr val="127FB8"/>
              </a:buClr>
            </a:pPr>
            <a:r>
              <a:rPr sz="2000" b="1" dirty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2</a:t>
            </a:r>
            <a:r>
              <a:rPr lang="en-US" sz="2000" b="1" dirty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.</a:t>
            </a:r>
            <a:r>
              <a:rPr sz="2000" b="1" dirty="0" smtClean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念珠菌性唇炎</a:t>
            </a:r>
            <a:r>
              <a:rPr lang="en-US" sz="2000" b="1" dirty="0" smtClean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  </a:t>
            </a:r>
            <a:r>
              <a:rPr lang="zh-CN" altLang="en-US" sz="2000" dirty="0" smtClean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多发</a:t>
            </a:r>
            <a:r>
              <a:rPr lang="zh-CN" altLang="en-US" sz="2000" dirty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于50岁以上，</a:t>
            </a:r>
            <a:r>
              <a:rPr lang="zh-CN" altLang="en-US" sz="2000" dirty="0" smtClean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下唇。</a:t>
            </a:r>
            <a:endParaRPr sz="2000" b="1" dirty="0">
              <a:solidFill>
                <a:srgbClr val="2B2F3A"/>
              </a:solidFill>
              <a:latin typeface="Times New Roman" panose="02020603050405020304"/>
              <a:ea typeface="微软雅黑" panose="020B0503020204020204" pitchFamily="34" charset="-122"/>
              <a:sym typeface="+mn-ea"/>
            </a:endParaRPr>
          </a:p>
          <a:p>
            <a:pPr algn="l" fontAlgn="auto">
              <a:lnSpc>
                <a:spcPct val="150000"/>
              </a:lnSpc>
              <a:buClr>
                <a:srgbClr val="127FB8"/>
              </a:buClr>
            </a:pPr>
            <a:r>
              <a:rPr sz="2000" b="1" dirty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3</a:t>
            </a:r>
            <a:r>
              <a:rPr lang="en-US" altLang="zh-CN" sz="2000" b="1" dirty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.</a:t>
            </a:r>
            <a:r>
              <a:rPr sz="2000" b="1" dirty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念珠菌性口角炎</a:t>
            </a:r>
            <a:r>
              <a:rPr lang="zh-CN" sz="2000" dirty="0"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　</a:t>
            </a:r>
            <a:endParaRPr lang="zh-CN" sz="2000" dirty="0">
              <a:latin typeface="Times New Roman" panose="02020603050405020304"/>
              <a:ea typeface="微软雅黑" panose="020B0503020204020204" pitchFamily="34" charset="-122"/>
              <a:sym typeface="+mn-ea"/>
            </a:endParaRPr>
          </a:p>
          <a:p>
            <a:pPr marL="342900" indent="-342900" algn="l" fontAlgn="auto">
              <a:lnSpc>
                <a:spcPct val="150000"/>
              </a:lnSpc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lang="zh-CN" altLang="en-US" sz="2000" dirty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多见于：儿童、身体</a:t>
            </a:r>
            <a:r>
              <a:rPr lang="zh-CN" altLang="en-US" sz="2000" dirty="0" smtClean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衰弱患者和血液病患者。</a:t>
            </a:r>
            <a:endParaRPr lang="zh-CN" altLang="en-US" sz="2000" dirty="0">
              <a:solidFill>
                <a:srgbClr val="2B2F3A"/>
              </a:solidFill>
              <a:latin typeface="Times New Roman" panose="02020603050405020304"/>
              <a:ea typeface="微软雅黑" panose="020B0503020204020204" pitchFamily="34" charset="-122"/>
              <a:sym typeface="+mn-ea"/>
            </a:endParaRPr>
          </a:p>
          <a:p>
            <a:pPr marL="342900" indent="-342900" algn="l" fontAlgn="auto">
              <a:lnSpc>
                <a:spcPct val="150000"/>
              </a:lnSpc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lang="zh-CN" altLang="en-US" sz="2000" dirty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部位：双侧口角区的皮肤与黏膜发生</a:t>
            </a:r>
            <a:r>
              <a:rPr lang="zh-CN" altLang="en-US" sz="2000" dirty="0" smtClean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皲裂。</a:t>
            </a:r>
            <a:endParaRPr lang="zh-CN" altLang="en-US" sz="2000" dirty="0">
              <a:solidFill>
                <a:srgbClr val="2B2F3A"/>
              </a:solidFill>
              <a:latin typeface="Times New Roman" panose="02020603050405020304"/>
              <a:ea typeface="微软雅黑" panose="020B0503020204020204" pitchFamily="34" charset="-122"/>
              <a:sym typeface="+mn-ea"/>
            </a:endParaRPr>
          </a:p>
          <a:p>
            <a:pPr marL="342900" indent="-342900" algn="l" fontAlgn="auto">
              <a:lnSpc>
                <a:spcPct val="150000"/>
              </a:lnSpc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lang="zh-CN" altLang="en-US" sz="2000" dirty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病损特点：</a:t>
            </a:r>
            <a:r>
              <a:rPr lang="zh-CN" altLang="en-US" sz="2000" dirty="0" smtClean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年长患者的</a:t>
            </a:r>
            <a:r>
              <a:rPr lang="zh-CN" altLang="en-US" sz="2000" dirty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口角炎多与咬合垂直距离缩短、义齿的局部刺激、义齿性溃疡的感染有密切</a:t>
            </a:r>
            <a:r>
              <a:rPr lang="zh-CN" altLang="en-US" sz="2000" dirty="0" smtClean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关系。</a:t>
            </a:r>
            <a:endParaRPr lang="zh-CN" altLang="en-US" sz="2000" dirty="0">
              <a:solidFill>
                <a:srgbClr val="2B2F3A"/>
              </a:solidFill>
              <a:latin typeface="Times New Roman" panose="02020603050405020304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sz="32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第三节 复发性阿弗他溃疡</a:t>
            </a:r>
            <a:endParaRPr lang="zh-CN" altLang="en-US" sz="3200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6" name="Shape 103"/>
          <p:cNvSpPr/>
          <p:nvPr/>
        </p:nvSpPr>
        <p:spPr>
          <a:xfrm>
            <a:off x="477838" y="1649691"/>
            <a:ext cx="11234737" cy="4626908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sz="2000" dirty="0" err="1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复发性阿弗他溃疡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（</a:t>
            </a:r>
            <a:r>
              <a:rPr sz="20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recurrent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 </a:t>
            </a:r>
            <a:r>
              <a:rPr sz="2000" dirty="0" err="1" smtClean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aphthous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 </a:t>
            </a:r>
            <a:r>
              <a:rPr sz="2000" dirty="0" err="1" smtClean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ulcer，RAU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）</a:t>
            </a:r>
            <a:r>
              <a:rPr lang="zh-CN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：</a:t>
            </a:r>
            <a:r>
              <a:rPr sz="2000" dirty="0" err="1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又称复发性口腔溃疡、复发性口疮、</a:t>
            </a:r>
            <a:r>
              <a:rPr sz="2000" dirty="0" err="1" smtClean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复发性阿弗他口炎</a:t>
            </a:r>
            <a:r>
              <a:rPr lang="zh-CN" altLang="en-US" sz="20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。</a:t>
            </a:r>
            <a:endParaRPr sz="20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  <a:sym typeface="+mn-ea"/>
            </a:endParaRPr>
          </a:p>
          <a:p>
            <a:pPr marL="342900" indent="-342900">
              <a:lnSpc>
                <a:spcPct val="150000"/>
              </a:lnSpc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lang="zh-CN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病损表现：孤立的、圆形或椭圆形的浅表性溃疡，具有周期性、复发性及自限性的</a:t>
            </a:r>
            <a:r>
              <a:rPr lang="zh-CN" sz="20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特点</a:t>
            </a:r>
            <a:r>
              <a:rPr lang="zh-CN" altLang="en-US" sz="20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。</a:t>
            </a:r>
            <a:endParaRPr lang="zh-CN" sz="20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  <a:sym typeface="+mn-ea"/>
            </a:endParaRPr>
          </a:p>
          <a:p>
            <a:pPr marL="342900" indent="-342900">
              <a:lnSpc>
                <a:spcPct val="150000"/>
              </a:lnSpc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lang="zh-CN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病因复杂：</a:t>
            </a:r>
            <a:endParaRPr lang="en-US" altLang="zh-CN" sz="20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  <a:sym typeface="+mn-ea"/>
            </a:endParaRPr>
          </a:p>
          <a:p>
            <a:pPr indent="361950">
              <a:lnSpc>
                <a:spcPct val="150000"/>
              </a:lnSpc>
              <a:buClr>
                <a:srgbClr val="127FB8"/>
              </a:buClr>
            </a:pP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1.</a:t>
            </a:r>
            <a:r>
              <a:rPr lang="zh-CN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免疫因素　</a:t>
            </a:r>
            <a:endParaRPr lang="zh-CN" sz="20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  <a:sym typeface="+mn-ea"/>
            </a:endParaRPr>
          </a:p>
          <a:p>
            <a:pPr indent="361950">
              <a:lnSpc>
                <a:spcPct val="150000"/>
              </a:lnSpc>
              <a:buClr>
                <a:srgbClr val="127FB8"/>
              </a:buClr>
            </a:pP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2.</a:t>
            </a:r>
            <a:r>
              <a:rPr lang="zh-CN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遗传因素</a:t>
            </a:r>
            <a:endParaRPr lang="zh-CN" sz="20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  <a:sym typeface="+mn-ea"/>
            </a:endParaRPr>
          </a:p>
          <a:p>
            <a:pPr indent="361950">
              <a:lnSpc>
                <a:spcPct val="150000"/>
              </a:lnSpc>
              <a:buClr>
                <a:srgbClr val="127FB8"/>
              </a:buClr>
            </a:pP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3.</a:t>
            </a:r>
            <a:r>
              <a:rPr lang="zh-CN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统性疾病因素</a:t>
            </a:r>
            <a:endParaRPr lang="zh-CN" sz="20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  <a:sym typeface="+mn-ea"/>
            </a:endParaRPr>
          </a:p>
          <a:p>
            <a:pPr indent="361950">
              <a:lnSpc>
                <a:spcPct val="150000"/>
              </a:lnSpc>
              <a:buClr>
                <a:srgbClr val="127FB8"/>
              </a:buClr>
            </a:pP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4.</a:t>
            </a:r>
            <a:r>
              <a:rPr lang="zh-CN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环境因素　</a:t>
            </a:r>
            <a:endParaRPr lang="zh-CN" sz="20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  <a:sym typeface="+mn-ea"/>
            </a:endParaRPr>
          </a:p>
          <a:p>
            <a:pPr indent="361950">
              <a:lnSpc>
                <a:spcPct val="150000"/>
              </a:lnSpc>
              <a:buClr>
                <a:srgbClr val="127FB8"/>
              </a:buClr>
            </a:pP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5.</a:t>
            </a:r>
            <a:r>
              <a:rPr lang="zh-CN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其他因素</a:t>
            </a:r>
            <a:endParaRPr lang="zh-CN" sz="20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50000"/>
              </a:lnSpc>
              <a:buClr>
                <a:srgbClr val="127FB8"/>
              </a:buClr>
            </a:pPr>
            <a:endParaRPr lang="en-US" altLang="zh-CN" sz="16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182382" y="982263"/>
            <a:ext cx="182614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zh-CN" altLang="en-US" sz="3200" b="1" dirty="0">
                <a:latin typeface="Times New Roman" panose="02020603050405020304"/>
                <a:ea typeface="微软雅黑" panose="020B0503020204020204" pitchFamily="34" charset="-122"/>
              </a:rPr>
              <a:t>一、</a:t>
            </a:r>
            <a:r>
              <a:rPr lang="zh-CN" sz="3200" b="1" dirty="0">
                <a:latin typeface="Times New Roman" panose="02020603050405020304"/>
                <a:ea typeface="微软雅黑" panose="020B0503020204020204" pitchFamily="34" charset="-122"/>
              </a:rPr>
              <a:t>病因</a:t>
            </a:r>
            <a:endParaRPr lang="zh-CN" sz="3200" b="1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2" name="Shape 103"/>
          <p:cNvSpPr/>
          <p:nvPr/>
        </p:nvSpPr>
        <p:spPr>
          <a:xfrm>
            <a:off x="478155" y="1737995"/>
            <a:ext cx="8321040" cy="471805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/>
          <a:p>
            <a:pPr algn="l" fontAlgn="auto">
              <a:lnSpc>
                <a:spcPct val="150000"/>
              </a:lnSpc>
              <a:buClr>
                <a:srgbClr val="127FB8"/>
              </a:buClr>
            </a:pPr>
            <a:r>
              <a:rPr sz="2000" dirty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临床一般分为轻型、重型和疱疹样溃疡</a:t>
            </a:r>
            <a:r>
              <a:rPr lang="zh-CN" sz="2000" dirty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：</a:t>
            </a:r>
            <a:endParaRPr lang="zh-CN" sz="2000" dirty="0">
              <a:solidFill>
                <a:srgbClr val="2B2F3A"/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pPr algn="l" fontAlgn="auto">
              <a:lnSpc>
                <a:spcPct val="150000"/>
              </a:lnSpc>
              <a:buClr>
                <a:srgbClr val="127FB8"/>
              </a:buClr>
            </a:pPr>
            <a:r>
              <a:rPr sz="2000" b="1" dirty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1</a:t>
            </a:r>
            <a:r>
              <a:rPr lang="en-US" sz="2000" b="1" dirty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.</a:t>
            </a:r>
            <a:r>
              <a:rPr sz="2000" b="1" dirty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轻型阿弗他溃疡</a:t>
            </a:r>
            <a:r>
              <a:rPr lang="zh-CN" altLang="en-US" sz="2000" b="1" dirty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（</a:t>
            </a:r>
            <a:r>
              <a:rPr sz="2000" b="1" dirty="0" err="1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MiRAU</a:t>
            </a:r>
            <a:r>
              <a:rPr lang="zh-CN" altLang="en-US" sz="2000" b="1" dirty="0" smtClean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）    </a:t>
            </a:r>
            <a:r>
              <a:rPr sz="2000" dirty="0" smtClean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最常见</a:t>
            </a:r>
            <a:r>
              <a:rPr sz="2000" dirty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，约占RAU的80</a:t>
            </a:r>
            <a:r>
              <a:rPr sz="2000" dirty="0" smtClean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%</a:t>
            </a:r>
            <a:r>
              <a:rPr lang="zh-CN" altLang="en-US" sz="2000" dirty="0" smtClean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。</a:t>
            </a:r>
            <a:endParaRPr sz="2000" dirty="0">
              <a:solidFill>
                <a:srgbClr val="2B2F3A"/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pPr algn="l" fontAlgn="auto">
              <a:lnSpc>
                <a:spcPct val="150000"/>
              </a:lnSpc>
              <a:buClr>
                <a:srgbClr val="127FB8"/>
              </a:buClr>
            </a:pPr>
            <a:r>
              <a:rPr sz="2000" dirty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溃疡不大，数目不多，孤立散在，直径为2～4mm，边界清楚</a:t>
            </a:r>
            <a:r>
              <a:rPr lang="zh-CN" altLang="en-US" sz="2000" dirty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，</a:t>
            </a:r>
            <a:r>
              <a:rPr sz="2000" dirty="0" err="1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有“红、黄、凹、痛”</a:t>
            </a:r>
            <a:r>
              <a:rPr sz="2000" dirty="0" err="1" smtClean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特点</a:t>
            </a:r>
            <a:r>
              <a:rPr lang="zh-CN" altLang="en-US" sz="2000" dirty="0" smtClean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。</a:t>
            </a:r>
            <a:endParaRPr lang="zh-CN" sz="2000" dirty="0">
              <a:solidFill>
                <a:srgbClr val="2B2F3A"/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pPr algn="l" fontAlgn="auto">
              <a:lnSpc>
                <a:spcPct val="150000"/>
              </a:lnSpc>
              <a:buClr>
                <a:srgbClr val="127FB8"/>
              </a:buClr>
            </a:pPr>
            <a:r>
              <a:rPr lang="zh-CN" sz="2000" b="1" dirty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2</a:t>
            </a:r>
            <a:r>
              <a:rPr lang="en-US" altLang="zh-CN" sz="2000" b="1" dirty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.</a:t>
            </a:r>
            <a:r>
              <a:rPr lang="zh-CN" sz="2000" b="1" dirty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重型阿弗他溃疡</a:t>
            </a:r>
            <a:r>
              <a:rPr lang="zh-CN" altLang="en-US" sz="2000" b="1" dirty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（</a:t>
            </a:r>
            <a:r>
              <a:rPr lang="zh-CN" sz="2000" b="1" dirty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MaRAU</a:t>
            </a:r>
            <a:r>
              <a:rPr lang="zh-CN" altLang="en-US" sz="2000" b="1" dirty="0" smtClean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）   </a:t>
            </a:r>
            <a:r>
              <a:rPr lang="zh-CN" sz="2000" dirty="0" smtClean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又</a:t>
            </a:r>
            <a:r>
              <a:rPr lang="zh-CN" sz="2000" dirty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称复发性坏死性黏膜腺周围炎或腺周</a:t>
            </a:r>
            <a:r>
              <a:rPr lang="zh-CN" sz="2000" dirty="0" smtClean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口疮</a:t>
            </a:r>
            <a:r>
              <a:rPr lang="zh-CN" altLang="en-US" sz="2000" dirty="0" smtClean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。</a:t>
            </a:r>
            <a:endParaRPr lang="zh-CN" sz="2000" dirty="0">
              <a:solidFill>
                <a:srgbClr val="2B2F3A"/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pPr algn="l" fontAlgn="auto">
              <a:lnSpc>
                <a:spcPct val="150000"/>
              </a:lnSpc>
              <a:buClr>
                <a:srgbClr val="127FB8"/>
              </a:buClr>
            </a:pPr>
            <a:r>
              <a:rPr lang="zh-CN" sz="2000" dirty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溃疡常单个发生，大而深，似“弹坑”状</a:t>
            </a:r>
            <a:r>
              <a:rPr lang="zh-CN" altLang="en-US" sz="2000" dirty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，</a:t>
            </a:r>
            <a:r>
              <a:rPr lang="zh-CN" sz="2000" dirty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直径可达10～30mm，深及黏膜下层直至</a:t>
            </a:r>
            <a:r>
              <a:rPr lang="zh-CN" sz="2000" dirty="0" smtClean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肌层</a:t>
            </a:r>
            <a:r>
              <a:rPr lang="zh-CN" altLang="en-US" sz="2000" dirty="0" smtClean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。</a:t>
            </a:r>
            <a:endParaRPr lang="zh-CN" sz="2000" dirty="0">
              <a:solidFill>
                <a:srgbClr val="2B2F3A"/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pPr algn="l" fontAlgn="auto">
              <a:lnSpc>
                <a:spcPct val="150000"/>
              </a:lnSpc>
              <a:buClr>
                <a:srgbClr val="127FB8"/>
              </a:buClr>
            </a:pPr>
            <a:r>
              <a:rPr lang="zh-CN" sz="2000" b="1" dirty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3</a:t>
            </a:r>
            <a:r>
              <a:rPr lang="en-US" altLang="zh-CN" sz="2000" b="1" dirty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.</a:t>
            </a:r>
            <a:r>
              <a:rPr lang="zh-CN" sz="2000" b="1" dirty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疱疹样阿弗他溃疡</a:t>
            </a:r>
            <a:r>
              <a:rPr lang="zh-CN" sz="2000" dirty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　又称口炎型口疮</a:t>
            </a:r>
            <a:r>
              <a:rPr lang="zh-CN" altLang="en-US" sz="2000" dirty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，</a:t>
            </a:r>
            <a:r>
              <a:rPr lang="zh-CN" sz="2000" dirty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溃疡小，直径小于2mm，而数目</a:t>
            </a:r>
            <a:r>
              <a:rPr lang="zh-CN" sz="2000" dirty="0" smtClean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多</a:t>
            </a:r>
            <a:r>
              <a:rPr lang="zh-CN" altLang="en-US" sz="2000" dirty="0" smtClean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。</a:t>
            </a:r>
            <a:endParaRPr lang="zh-CN" sz="2000" dirty="0">
              <a:solidFill>
                <a:srgbClr val="2B2F3A"/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772561" y="983759"/>
            <a:ext cx="264687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lnSpc>
                <a:spcPct val="150000"/>
              </a:lnSpc>
              <a:buClr>
                <a:srgbClr val="127FB8"/>
              </a:buClr>
            </a:pPr>
            <a:r>
              <a:rPr lang="zh-CN" altLang="en-US" sz="3200" b="1" dirty="0">
                <a:latin typeface="Times New Roman" panose="02020603050405020304"/>
                <a:ea typeface="微软雅黑" panose="020B0503020204020204" pitchFamily="34" charset="-122"/>
              </a:rPr>
              <a:t>二、</a:t>
            </a:r>
            <a:r>
              <a:rPr lang="zh-CN" sz="3200" b="1" dirty="0">
                <a:latin typeface="Times New Roman" panose="02020603050405020304"/>
                <a:ea typeface="微软雅黑" panose="020B0503020204020204" pitchFamily="34" charset="-122"/>
              </a:rPr>
              <a:t>临床表现</a:t>
            </a:r>
            <a:endParaRPr lang="zh-CN" sz="3200" b="1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pic>
        <p:nvPicPr>
          <p:cNvPr id="3" name="图片 2" descr="舌溃疡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43620" y="1480820"/>
            <a:ext cx="3361055" cy="4631690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sz="32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第五节 口腔白斑病</a:t>
            </a:r>
            <a:endParaRPr lang="en-US" altLang="zh-CN" sz="3200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6" name="Shape 103"/>
          <p:cNvSpPr/>
          <p:nvPr/>
        </p:nvSpPr>
        <p:spPr>
          <a:xfrm>
            <a:off x="477838" y="1923068"/>
            <a:ext cx="10885487" cy="2318583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口腔白斑病</a:t>
            </a:r>
            <a:r>
              <a:rPr lang="zh-CN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：</a:t>
            </a:r>
            <a:r>
              <a:rPr sz="2000" dirty="0" err="1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口腔黏膜上白色为主的损害，不能擦去，也不能以临床和组织病理学的方法诊断为其他可定义的损害，</a:t>
            </a:r>
            <a:r>
              <a:rPr sz="2000" dirty="0" err="1" smtClean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属于癌前病变或潜在恶性</a:t>
            </a:r>
            <a:r>
              <a:rPr lang="zh-CN" altLang="en-US" sz="20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疾病</a:t>
            </a:r>
            <a:r>
              <a:rPr sz="2000" dirty="0" err="1" smtClean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范畴</a:t>
            </a:r>
            <a:r>
              <a:rPr lang="zh-CN" altLang="en-US" sz="20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。</a:t>
            </a:r>
            <a:endParaRPr sz="20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  <a:sym typeface="+mn-ea"/>
            </a:endParaRPr>
          </a:p>
          <a:p>
            <a:pPr marL="342900" indent="-342900">
              <a:lnSpc>
                <a:spcPct val="150000"/>
              </a:lnSpc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lang="zh-CN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病因：</a:t>
            </a:r>
            <a:r>
              <a:rPr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长期的外来刺激</a:t>
            </a:r>
            <a:r>
              <a:rPr lang="zh-CN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：吸烟、嗜酒、喜食酸辣和烫食、喜嚼</a:t>
            </a:r>
            <a:r>
              <a:rPr lang="zh-CN" sz="20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槟榔</a:t>
            </a:r>
            <a:r>
              <a:rPr lang="zh-CN" altLang="en-US" sz="20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。</a:t>
            </a:r>
            <a:endParaRPr lang="zh-CN" sz="20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  <a:sym typeface="+mn-ea"/>
            </a:endParaRPr>
          </a:p>
          <a:p>
            <a:pPr marL="342900" indent="-342900">
              <a:lnSpc>
                <a:spcPct val="150000"/>
              </a:lnSpc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lang="zh-CN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白色念珠菌感染—白念白斑，易发生</a:t>
            </a:r>
            <a:r>
              <a:rPr lang="zh-CN" sz="20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癌变</a:t>
            </a:r>
            <a:r>
              <a:rPr lang="zh-CN" altLang="en-US" sz="20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。</a:t>
            </a:r>
            <a:endParaRPr lang="zh-CN" sz="20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50000"/>
              </a:lnSpc>
              <a:buClr>
                <a:srgbClr val="127FB8"/>
              </a:buClr>
            </a:pPr>
            <a:endParaRPr lang="en-US" altLang="zh-CN" sz="16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182929" y="979924"/>
            <a:ext cx="182614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zh-CN" altLang="en-US" sz="3200" b="1" dirty="0">
                <a:latin typeface="Times New Roman" panose="02020603050405020304"/>
                <a:ea typeface="微软雅黑" panose="020B0503020204020204" pitchFamily="34" charset="-122"/>
              </a:rPr>
              <a:t>一、</a:t>
            </a:r>
            <a:r>
              <a:rPr lang="zh-CN" sz="3200" b="1" dirty="0">
                <a:latin typeface="Times New Roman" panose="02020603050405020304"/>
                <a:ea typeface="微软雅黑" panose="020B0503020204020204" pitchFamily="34" charset="-122"/>
              </a:rPr>
              <a:t>病因</a:t>
            </a:r>
            <a:endParaRPr lang="zh-CN" sz="3200" b="1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2" name="Shape 103"/>
          <p:cNvSpPr/>
          <p:nvPr/>
        </p:nvSpPr>
        <p:spPr>
          <a:xfrm>
            <a:off x="477838" y="1724740"/>
            <a:ext cx="11234737" cy="4719241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/>
          <a:p>
            <a:pPr marL="342900" indent="-342900" algn="l" fontAlgn="auto">
              <a:lnSpc>
                <a:spcPct val="150000"/>
              </a:lnSpc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lang="zh-CN" sz="2000" dirty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好发年龄：</a:t>
            </a:r>
            <a:r>
              <a:rPr sz="2000" dirty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中老年男性，40</a:t>
            </a:r>
            <a:r>
              <a:rPr sz="2000" dirty="0" smtClean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岁以上</a:t>
            </a:r>
            <a:r>
              <a:rPr lang="zh-CN" altLang="en-US" sz="2000" dirty="0" smtClean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。</a:t>
            </a:r>
            <a:endParaRPr sz="2000" dirty="0">
              <a:solidFill>
                <a:srgbClr val="2B2F3A"/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pPr marL="342900" indent="-342900" algn="l" fontAlgn="auto">
              <a:lnSpc>
                <a:spcPct val="150000"/>
              </a:lnSpc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sz="2000" dirty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发病部位</a:t>
            </a:r>
            <a:r>
              <a:rPr lang="zh-CN" sz="2000" dirty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：</a:t>
            </a:r>
            <a:r>
              <a:rPr sz="2000" dirty="0" err="1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颊黏膜最多，舌部次之，也可发生于唇、腭、</a:t>
            </a:r>
            <a:r>
              <a:rPr sz="2000" dirty="0" err="1" smtClean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龈及口底</a:t>
            </a:r>
            <a:r>
              <a:rPr lang="zh-CN" altLang="en-US" sz="2000" dirty="0" smtClean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。</a:t>
            </a:r>
            <a:endParaRPr sz="2000" b="1" dirty="0">
              <a:solidFill>
                <a:srgbClr val="2B2F3A"/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pPr algn="l" fontAlgn="auto">
              <a:lnSpc>
                <a:spcPct val="150000"/>
              </a:lnSpc>
              <a:buClr>
                <a:srgbClr val="127FB8"/>
              </a:buClr>
            </a:pPr>
            <a:r>
              <a:rPr sz="2000" b="1" dirty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1</a:t>
            </a:r>
            <a:r>
              <a:rPr lang="en-US" altLang="zh-CN" sz="2000" b="1" dirty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.</a:t>
            </a:r>
            <a:r>
              <a:rPr lang="zh-CN" sz="2000" b="1" dirty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斑块状　</a:t>
            </a:r>
            <a:endParaRPr lang="en-US" altLang="zh-CN" sz="2000" b="1" dirty="0" smtClean="0">
              <a:solidFill>
                <a:srgbClr val="2B2F3A"/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pPr algn="l" fontAlgn="auto">
              <a:lnSpc>
                <a:spcPct val="150000"/>
              </a:lnSpc>
              <a:buClr>
                <a:srgbClr val="127FB8"/>
              </a:buClr>
            </a:pPr>
            <a:r>
              <a:rPr lang="zh-CN" sz="2000" dirty="0" smtClean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口腔</a:t>
            </a:r>
            <a:r>
              <a:rPr lang="zh-CN" sz="2000" dirty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黏膜上白色或灰白色均质型较硬的斑块，略粗糙，可无症状或轻度</a:t>
            </a:r>
            <a:r>
              <a:rPr lang="zh-CN" sz="2000" dirty="0" smtClean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不适感</a:t>
            </a:r>
            <a:r>
              <a:rPr lang="zh-CN" altLang="en-US" sz="2000" dirty="0" smtClean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。</a:t>
            </a:r>
            <a:endParaRPr lang="zh-CN" sz="2000" b="1" dirty="0">
              <a:solidFill>
                <a:srgbClr val="2B2F3A"/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pPr algn="l" fontAlgn="auto">
              <a:lnSpc>
                <a:spcPct val="150000"/>
              </a:lnSpc>
              <a:buClr>
                <a:srgbClr val="127FB8"/>
              </a:buClr>
            </a:pPr>
            <a:r>
              <a:rPr lang="zh-CN" sz="2000" b="1" dirty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2</a:t>
            </a:r>
            <a:r>
              <a:rPr lang="en-US" altLang="zh-CN" sz="2000" b="1" dirty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.</a:t>
            </a:r>
            <a:r>
              <a:rPr lang="zh-CN" sz="2000" b="1" dirty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皱纸状</a:t>
            </a:r>
            <a:r>
              <a:rPr lang="zh-CN" sz="2000" dirty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　</a:t>
            </a:r>
            <a:endParaRPr lang="en-US" altLang="zh-CN" sz="2000" dirty="0" smtClean="0">
              <a:solidFill>
                <a:srgbClr val="2B2F3A"/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pPr algn="l" fontAlgn="auto">
              <a:lnSpc>
                <a:spcPct val="150000"/>
              </a:lnSpc>
              <a:buClr>
                <a:srgbClr val="127FB8"/>
              </a:buClr>
            </a:pPr>
            <a:r>
              <a:rPr lang="zh-CN" sz="2000" dirty="0" smtClean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多发</a:t>
            </a:r>
            <a:r>
              <a:rPr lang="zh-CN" sz="2000" dirty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于口底及舌腹，表面粗糙如皱纸</a:t>
            </a:r>
            <a:r>
              <a:rPr lang="zh-CN" sz="2000" dirty="0" smtClean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，</a:t>
            </a:r>
            <a:r>
              <a:rPr lang="zh-CN" altLang="en-US" sz="2000" dirty="0" smtClean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患者</a:t>
            </a:r>
            <a:r>
              <a:rPr lang="zh-CN" sz="2000" dirty="0" smtClean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除</a:t>
            </a:r>
            <a:r>
              <a:rPr lang="zh-CN" sz="2000" dirty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有粗糙不适感外，亦可有刺激</a:t>
            </a:r>
            <a:r>
              <a:rPr lang="zh-CN" sz="2000" dirty="0" smtClean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痛</a:t>
            </a:r>
            <a:r>
              <a:rPr lang="zh-CN" altLang="en-US" sz="2000" dirty="0" smtClean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。</a:t>
            </a:r>
            <a:endParaRPr lang="zh-CN" sz="2000" dirty="0">
              <a:solidFill>
                <a:srgbClr val="2B2F3A"/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pPr algn="l" fontAlgn="auto">
              <a:lnSpc>
                <a:spcPct val="150000"/>
              </a:lnSpc>
              <a:buClr>
                <a:srgbClr val="127FB8"/>
              </a:buClr>
            </a:pPr>
            <a:r>
              <a:rPr lang="zh-CN" sz="2000" b="1" dirty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3</a:t>
            </a:r>
            <a:r>
              <a:rPr lang="en-US" altLang="zh-CN" sz="2000" b="1" dirty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.</a:t>
            </a:r>
            <a:r>
              <a:rPr lang="zh-CN" sz="2000" b="1" dirty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颗粒状</a:t>
            </a:r>
            <a:r>
              <a:rPr lang="zh-CN" sz="2000" dirty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　</a:t>
            </a:r>
            <a:endParaRPr lang="en-US" altLang="zh-CN" sz="2000" dirty="0" smtClean="0">
              <a:solidFill>
                <a:srgbClr val="2B2F3A"/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pPr algn="l" fontAlgn="auto">
              <a:lnSpc>
                <a:spcPct val="150000"/>
              </a:lnSpc>
              <a:buClr>
                <a:srgbClr val="127FB8"/>
              </a:buClr>
            </a:pPr>
            <a:r>
              <a:rPr lang="zh-CN" sz="2000" dirty="0" smtClean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好</a:t>
            </a:r>
            <a:r>
              <a:rPr lang="zh-CN" sz="2000" dirty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发于颊黏膜口角区。在充血的黏膜上，有颗粒状白色损害，表面不平，刺激痛。多数可查到白色念珠菌</a:t>
            </a:r>
            <a:r>
              <a:rPr lang="zh-CN" sz="2000" dirty="0" smtClean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感染</a:t>
            </a:r>
            <a:r>
              <a:rPr lang="zh-CN" altLang="en-US" sz="2000" dirty="0" smtClean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。</a:t>
            </a:r>
            <a:endParaRPr lang="zh-CN" sz="2000" dirty="0">
              <a:solidFill>
                <a:srgbClr val="2B2F3A"/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pPr algn="l" fontAlgn="auto">
              <a:lnSpc>
                <a:spcPct val="150000"/>
              </a:lnSpc>
              <a:buClr>
                <a:srgbClr val="127FB8"/>
              </a:buClr>
            </a:pPr>
            <a:endParaRPr lang="zh-CN" sz="2000" dirty="0">
              <a:solidFill>
                <a:srgbClr val="2B2F3A"/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768999" y="981075"/>
            <a:ext cx="264687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lnSpc>
                <a:spcPct val="150000"/>
              </a:lnSpc>
              <a:buClr>
                <a:srgbClr val="127FB8"/>
              </a:buClr>
            </a:pPr>
            <a:r>
              <a:rPr lang="zh-CN" altLang="en-US" sz="3200" b="1" dirty="0">
                <a:latin typeface="Times New Roman" panose="02020603050405020304"/>
                <a:ea typeface="微软雅黑" panose="020B0503020204020204" pitchFamily="34" charset="-122"/>
              </a:rPr>
              <a:t>二、</a:t>
            </a:r>
            <a:r>
              <a:rPr lang="zh-CN" sz="3200" b="1" dirty="0">
                <a:latin typeface="Times New Roman" panose="02020603050405020304"/>
                <a:ea typeface="微软雅黑" panose="020B0503020204020204" pitchFamily="34" charset="-122"/>
              </a:rPr>
              <a:t>临床表现</a:t>
            </a:r>
            <a:endParaRPr lang="zh-CN" sz="3200" b="1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2" name="Shape 103"/>
          <p:cNvSpPr/>
          <p:nvPr/>
        </p:nvSpPr>
        <p:spPr>
          <a:xfrm>
            <a:off x="477839" y="981075"/>
            <a:ext cx="10761662" cy="2410916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/>
          <a:p>
            <a:pPr algn="l" fontAlgn="auto">
              <a:lnSpc>
                <a:spcPct val="150000"/>
              </a:lnSpc>
              <a:buClr>
                <a:srgbClr val="127FB8"/>
              </a:buClr>
            </a:pPr>
            <a:r>
              <a:rPr lang="zh-CN" sz="2000" b="1" dirty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4</a:t>
            </a:r>
            <a:r>
              <a:rPr lang="en-US" altLang="zh-CN" sz="2000" b="1" dirty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.</a:t>
            </a:r>
            <a:r>
              <a:rPr lang="zh-CN" sz="2000" b="1" dirty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疣状</a:t>
            </a:r>
            <a:r>
              <a:rPr lang="zh-CN" sz="2000" dirty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　</a:t>
            </a:r>
            <a:endParaRPr lang="en-US" altLang="zh-CN" sz="2000" dirty="0" smtClean="0">
              <a:solidFill>
                <a:srgbClr val="2B2F3A"/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pPr algn="l" fontAlgn="auto">
              <a:lnSpc>
                <a:spcPct val="150000"/>
              </a:lnSpc>
              <a:buClr>
                <a:srgbClr val="127FB8"/>
              </a:buClr>
            </a:pPr>
            <a:r>
              <a:rPr lang="zh-CN" sz="2000" dirty="0" smtClean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灰白色</a:t>
            </a:r>
            <a:r>
              <a:rPr lang="zh-CN" sz="2000" dirty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，表面呈刺状或绒毛状突起，粗糙，质稍硬。疣状损害多发生于牙槽嵴、唇、腭及口底等</a:t>
            </a:r>
            <a:r>
              <a:rPr lang="zh-CN" sz="2000" dirty="0" smtClean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部位</a:t>
            </a:r>
            <a:r>
              <a:rPr lang="zh-CN" altLang="en-US" sz="2000" dirty="0" smtClean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。</a:t>
            </a:r>
            <a:endParaRPr lang="zh-CN" sz="2000" dirty="0">
              <a:solidFill>
                <a:srgbClr val="2B2F3A"/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pPr algn="l" fontAlgn="auto">
              <a:lnSpc>
                <a:spcPct val="150000"/>
              </a:lnSpc>
              <a:buClr>
                <a:srgbClr val="127FB8"/>
              </a:buClr>
            </a:pPr>
            <a:r>
              <a:rPr lang="zh-CN" sz="2000" b="1" dirty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5</a:t>
            </a:r>
            <a:r>
              <a:rPr lang="en-US" altLang="zh-CN" sz="2000" b="1" dirty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.</a:t>
            </a:r>
            <a:r>
              <a:rPr lang="zh-CN" sz="2000" b="1" dirty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溃疡状</a:t>
            </a:r>
            <a:r>
              <a:rPr lang="zh-CN" sz="2000" dirty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　</a:t>
            </a:r>
            <a:endParaRPr lang="en-US" altLang="zh-CN" sz="2000" dirty="0" smtClean="0">
              <a:solidFill>
                <a:srgbClr val="2B2F3A"/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pPr algn="l" fontAlgn="auto">
              <a:lnSpc>
                <a:spcPct val="150000"/>
              </a:lnSpc>
              <a:buClr>
                <a:srgbClr val="127FB8"/>
              </a:buClr>
            </a:pPr>
            <a:r>
              <a:rPr lang="zh-CN" sz="2000" dirty="0" smtClean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在</a:t>
            </a:r>
            <a:r>
              <a:rPr lang="zh-CN" sz="2000" dirty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增厚的白色斑块上，有糜烂或溃疡，可有局部刺激因素。可有疼痛及反复发作</a:t>
            </a:r>
            <a:r>
              <a:rPr lang="zh-CN" sz="2000" dirty="0" smtClean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史</a:t>
            </a:r>
            <a:r>
              <a:rPr lang="zh-CN" altLang="en-US" sz="2000" dirty="0" smtClean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。</a:t>
            </a:r>
            <a:endParaRPr lang="zh-CN" sz="2000" dirty="0">
              <a:solidFill>
                <a:srgbClr val="2B2F3A"/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pic>
        <p:nvPicPr>
          <p:cNvPr id="3" name="图片 2" descr="白斑"/>
          <p:cNvPicPr>
            <a:picLocks noChangeAspect="1"/>
          </p:cNvPicPr>
          <p:nvPr/>
        </p:nvPicPr>
        <p:blipFill>
          <a:blip r:embed="rId1"/>
          <a:srcRect r="27197" b="42809"/>
          <a:stretch>
            <a:fillRect/>
          </a:stretch>
        </p:blipFill>
        <p:spPr>
          <a:xfrm>
            <a:off x="6704965" y="3392170"/>
            <a:ext cx="2710815" cy="2839720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sz="32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第七节 </a:t>
            </a:r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性传播疾病的口腔表现</a:t>
            </a:r>
            <a:b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</a:br>
            <a:endParaRPr lang="zh-CN" altLang="en-US" sz="3200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6" name="Shape 103"/>
          <p:cNvSpPr/>
          <p:nvPr/>
        </p:nvSpPr>
        <p:spPr>
          <a:xfrm>
            <a:off x="477838" y="1772243"/>
            <a:ext cx="11234737" cy="2872581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艾滋病</a:t>
            </a:r>
            <a:r>
              <a:rPr lang="zh-CN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：</a:t>
            </a:r>
            <a:r>
              <a:rPr sz="2000" dirty="0" err="1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是获得性免疫缺陷综合征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（</a:t>
            </a:r>
            <a:r>
              <a:rPr sz="20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acquired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 </a:t>
            </a:r>
            <a:r>
              <a:rPr sz="20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immunodeficiency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 </a:t>
            </a:r>
            <a:r>
              <a:rPr sz="2000" dirty="0" err="1" smtClean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syndrome，AIDS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）</a:t>
            </a:r>
            <a:r>
              <a:rPr lang="zh-CN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是</a:t>
            </a:r>
            <a:r>
              <a:rPr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细胞免疫功能极度缺陷</a:t>
            </a:r>
            <a:r>
              <a:rPr lang="zh-CN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疾病</a:t>
            </a:r>
            <a:endParaRPr lang="zh-CN" sz="20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  <a:sym typeface="+mn-ea"/>
            </a:endParaRPr>
          </a:p>
          <a:p>
            <a:pPr marL="342900" indent="-342900">
              <a:lnSpc>
                <a:spcPct val="150000"/>
              </a:lnSpc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lang="zh-CN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可导致：</a:t>
            </a:r>
            <a:r>
              <a:rPr sz="2000" dirty="0" err="1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多种不可治愈的机会性感染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、</a:t>
            </a:r>
            <a:r>
              <a:rPr sz="2000" dirty="0" err="1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肿瘤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、</a:t>
            </a:r>
            <a:r>
              <a:rPr sz="2000" dirty="0" err="1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中枢神经系统病变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、</a:t>
            </a:r>
            <a:r>
              <a:rPr sz="2000" dirty="0" err="1" smtClean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死亡</a:t>
            </a:r>
            <a:r>
              <a:rPr lang="zh-CN" altLang="en-US" sz="20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。</a:t>
            </a:r>
            <a:endParaRPr sz="20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  <a:sym typeface="+mn-ea"/>
            </a:endParaRPr>
          </a:p>
          <a:p>
            <a:pPr marL="342900" indent="-342900">
              <a:lnSpc>
                <a:spcPct val="150000"/>
              </a:lnSpc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HIV感染者</a:t>
            </a:r>
            <a:r>
              <a:rPr lang="zh-CN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：</a:t>
            </a:r>
            <a:r>
              <a:rPr sz="2000" dirty="0" err="1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在发展为AIDS之前可无明显的全身症状，但大多数出现各种口腔损害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，</a:t>
            </a:r>
            <a:r>
              <a:rPr sz="2000" dirty="0" err="1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有些口腔病损能预示HIV</a:t>
            </a:r>
            <a:r>
              <a:rPr sz="2000" dirty="0" err="1" smtClean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感染后的病情进展</a:t>
            </a:r>
            <a:r>
              <a:rPr lang="zh-CN" altLang="en-US" sz="20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。</a:t>
            </a:r>
            <a:endParaRPr sz="20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  <a:sym typeface="+mn-ea"/>
            </a:endParaRPr>
          </a:p>
          <a:p>
            <a:pPr marL="342900" indent="-342900">
              <a:lnSpc>
                <a:spcPct val="150000"/>
              </a:lnSpc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sz="2000" dirty="0" err="1" smtClean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可能首先就诊于口腔</a:t>
            </a:r>
            <a:r>
              <a:rPr lang="zh-CN" altLang="en-US" sz="20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。</a:t>
            </a:r>
            <a:endParaRPr sz="20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388431" y="981075"/>
            <a:ext cx="141577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zh-CN" sz="3200" b="1" dirty="0">
                <a:latin typeface="Times New Roman" panose="02020603050405020304"/>
                <a:ea typeface="微软雅黑" panose="020B0503020204020204" pitchFamily="34" charset="-122"/>
              </a:rPr>
              <a:t>艾滋病</a:t>
            </a:r>
            <a:endParaRPr lang="zh-CN" sz="3200" b="1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2" name="Shape 103"/>
          <p:cNvSpPr/>
          <p:nvPr/>
        </p:nvSpPr>
        <p:spPr>
          <a:xfrm>
            <a:off x="478155" y="1104900"/>
            <a:ext cx="7677785" cy="4256405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/>
          <a:p>
            <a:pPr algn="l" fontAlgn="auto">
              <a:lnSpc>
                <a:spcPct val="150000"/>
              </a:lnSpc>
              <a:buClr>
                <a:srgbClr val="127FB8"/>
              </a:buClr>
            </a:pPr>
            <a:r>
              <a:rPr sz="2000" b="1" dirty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口腔表现</a:t>
            </a:r>
            <a:r>
              <a:rPr sz="2000" dirty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　</a:t>
            </a:r>
            <a:r>
              <a:rPr sz="2000" dirty="0" err="1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是诊断艾滋病的重要指征之一，多数HIV</a:t>
            </a:r>
            <a:r>
              <a:rPr sz="2000" dirty="0" err="1" smtClean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感染者都有口腔表现</a:t>
            </a:r>
            <a:r>
              <a:rPr lang="zh-CN" altLang="en-US" sz="2000" dirty="0" smtClean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。</a:t>
            </a:r>
            <a:endParaRPr sz="2000" dirty="0">
              <a:solidFill>
                <a:srgbClr val="2B2F3A"/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pPr algn="l" fontAlgn="auto">
              <a:lnSpc>
                <a:spcPct val="150000"/>
              </a:lnSpc>
              <a:buClr>
                <a:srgbClr val="127FB8"/>
              </a:buClr>
            </a:pPr>
            <a:r>
              <a:rPr sz="2000" b="1" dirty="0" err="1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与HIV感染密切相关的常见口腔病损</a:t>
            </a:r>
            <a:r>
              <a:rPr sz="2000" b="1" dirty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：</a:t>
            </a:r>
            <a:endParaRPr sz="2000" b="1" dirty="0">
              <a:solidFill>
                <a:srgbClr val="2B2F3A"/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pPr algn="l" fontAlgn="auto">
              <a:lnSpc>
                <a:spcPct val="150000"/>
              </a:lnSpc>
              <a:buClr>
                <a:srgbClr val="127FB8"/>
              </a:buClr>
            </a:pPr>
            <a:r>
              <a:rPr lang="zh-CN" altLang="en-US" sz="2000" b="1" dirty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（</a:t>
            </a:r>
            <a:r>
              <a:rPr sz="2000" b="1" dirty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1</a:t>
            </a:r>
            <a:r>
              <a:rPr lang="zh-CN" altLang="en-US" sz="2000" b="1" dirty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）</a:t>
            </a:r>
            <a:r>
              <a:rPr sz="2000" b="1" dirty="0" err="1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口腔念珠菌病</a:t>
            </a:r>
            <a:endParaRPr sz="2000" b="1" dirty="0" err="1">
              <a:solidFill>
                <a:srgbClr val="2B2F3A"/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pPr algn="l" fontAlgn="auto">
              <a:lnSpc>
                <a:spcPct val="150000"/>
              </a:lnSpc>
              <a:buClr>
                <a:srgbClr val="127FB8"/>
              </a:buClr>
            </a:pPr>
            <a:r>
              <a:rPr lang="zh-CN" sz="2000" b="1" dirty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（</a:t>
            </a:r>
            <a:r>
              <a:rPr lang="en-US" altLang="zh-CN" sz="2000" b="1" dirty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2</a:t>
            </a:r>
            <a:r>
              <a:rPr lang="zh-CN" altLang="en-US" sz="2000" b="1" dirty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）</a:t>
            </a:r>
            <a:r>
              <a:rPr sz="2000" b="1" dirty="0" err="1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毛状白斑</a:t>
            </a:r>
            <a:endParaRPr sz="2000" b="1" dirty="0" err="1">
              <a:solidFill>
                <a:srgbClr val="2B2F3A"/>
              </a:solidFill>
              <a:latin typeface="Times New Roman" panose="02020603050405020304"/>
              <a:ea typeface="微软雅黑" panose="020B0503020204020204" pitchFamily="34" charset="-122"/>
              <a:sym typeface="+mn-ea"/>
            </a:endParaRPr>
          </a:p>
          <a:p>
            <a:pPr algn="l" fontAlgn="auto">
              <a:lnSpc>
                <a:spcPct val="150000"/>
              </a:lnSpc>
              <a:buClr>
                <a:srgbClr val="127FB8"/>
              </a:buClr>
            </a:pPr>
            <a:r>
              <a:rPr lang="zh-CN" altLang="en-US" sz="2000" b="1" dirty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（</a:t>
            </a:r>
            <a:r>
              <a:rPr sz="2000" b="1" dirty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3</a:t>
            </a:r>
            <a:r>
              <a:rPr lang="zh-CN" altLang="en-US" sz="2000" b="1" dirty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）</a:t>
            </a:r>
            <a:r>
              <a:rPr sz="2000" b="1" dirty="0" err="1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卡波西肉瘤</a:t>
            </a:r>
            <a:endParaRPr sz="2000" b="1" dirty="0" err="1">
              <a:solidFill>
                <a:srgbClr val="2B2F3A"/>
              </a:solidFill>
              <a:latin typeface="Times New Roman" panose="02020603050405020304"/>
              <a:ea typeface="微软雅黑" panose="020B0503020204020204" pitchFamily="34" charset="-122"/>
              <a:sym typeface="+mn-ea"/>
            </a:endParaRPr>
          </a:p>
          <a:p>
            <a:pPr algn="l" defTabSz="1219200" fontAlgn="auto">
              <a:lnSpc>
                <a:spcPct val="150000"/>
              </a:lnSpc>
              <a:buClr>
                <a:srgbClr val="127FB8"/>
              </a:buClr>
            </a:pPr>
            <a:r>
              <a:rPr sz="2000" dirty="0" err="1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是一种罕见的血管恶性肿瘤，好发于腭部及牙龈，呈单个或多个紫红色、浅蓝色或褐色类似血管瘤的斑块或结节，病变初期较平，逐渐高出黏膜，可分叶、溃烂或出血</a:t>
            </a:r>
            <a:r>
              <a:rPr sz="2000" dirty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；</a:t>
            </a:r>
            <a:endParaRPr lang="zh-CN" altLang="en-US" sz="2000" dirty="0">
              <a:solidFill>
                <a:srgbClr val="2B2F3A"/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pic>
        <p:nvPicPr>
          <p:cNvPr id="4" name="图片 3" descr="口腔卡波西肉瘤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500" y="1586230"/>
            <a:ext cx="3416300" cy="245554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8999220" y="4431030"/>
            <a:ext cx="18757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图示</a:t>
            </a:r>
            <a:r>
              <a:rPr lang="zh-CN" altLang="en-US"/>
              <a:t>毛状白斑</a:t>
            </a:r>
            <a:endParaRPr lang="zh-CN" alt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2" name="Shape 103"/>
          <p:cNvSpPr/>
          <p:nvPr/>
        </p:nvSpPr>
        <p:spPr>
          <a:xfrm>
            <a:off x="477838" y="981075"/>
            <a:ext cx="11234737" cy="3795911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/>
          <a:p>
            <a:pPr algn="l" fontAlgn="auto">
              <a:lnSpc>
                <a:spcPct val="150000"/>
              </a:lnSpc>
              <a:buClr>
                <a:srgbClr val="127FB8"/>
              </a:buClr>
            </a:pPr>
            <a:r>
              <a:rPr lang="zh-CN" altLang="en-US" sz="2000" b="1" dirty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（</a:t>
            </a:r>
            <a:r>
              <a:rPr sz="2000" b="1" dirty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4</a:t>
            </a:r>
            <a:r>
              <a:rPr lang="zh-CN" altLang="en-US" sz="2000" b="1" dirty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）</a:t>
            </a:r>
            <a:r>
              <a:rPr sz="2000" b="1" dirty="0" err="1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口腔疱疹</a:t>
            </a:r>
            <a:r>
              <a:rPr sz="2000" dirty="0" err="1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：单纯疱疹</a:t>
            </a:r>
            <a:r>
              <a:rPr lang="zh-CN" sz="2000" dirty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最</a:t>
            </a:r>
            <a:r>
              <a:rPr sz="2000" dirty="0" err="1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常见，口腔表现严重，范围广，可伴有生殖器疱疹</a:t>
            </a:r>
            <a:r>
              <a:rPr lang="zh-CN" altLang="en-US" sz="2000" dirty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；</a:t>
            </a:r>
            <a:r>
              <a:rPr sz="2000" dirty="0" err="1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病程较长</a:t>
            </a:r>
            <a:r>
              <a:rPr lang="zh-CN" altLang="en-US" sz="2000" dirty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，</a:t>
            </a:r>
            <a:r>
              <a:rPr sz="2000" dirty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反复发作，若病损持续1个月，应做</a:t>
            </a:r>
            <a:r>
              <a:rPr lang="en-US" altLang="zh-CN" sz="2000" dirty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AIDS</a:t>
            </a:r>
            <a:r>
              <a:rPr lang="zh-CN" altLang="en-US" sz="2000" dirty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的相关检查；</a:t>
            </a:r>
            <a:r>
              <a:rPr sz="2000" dirty="0" err="1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带状疱疹也是艾滋病的早期表现之一，病情重，</a:t>
            </a:r>
            <a:r>
              <a:rPr sz="2000" dirty="0" err="1" smtClean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持续时间长</a:t>
            </a:r>
            <a:r>
              <a:rPr lang="zh-CN" altLang="en-US" sz="2000" dirty="0" smtClean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。</a:t>
            </a:r>
            <a:endParaRPr lang="en-US" sz="2000" dirty="0">
              <a:solidFill>
                <a:srgbClr val="2B2F3A"/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pPr algn="l" fontAlgn="auto">
              <a:lnSpc>
                <a:spcPct val="150000"/>
              </a:lnSpc>
              <a:buClr>
                <a:srgbClr val="127FB8"/>
              </a:buClr>
            </a:pPr>
            <a:r>
              <a:rPr lang="zh-CN" altLang="en-US" sz="2000" b="1" dirty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（</a:t>
            </a:r>
            <a:r>
              <a:rPr sz="2000" b="1" dirty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5</a:t>
            </a:r>
            <a:r>
              <a:rPr lang="zh-CN" altLang="en-US" sz="2000" b="1" dirty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）</a:t>
            </a:r>
            <a:r>
              <a:rPr sz="2000" b="1" dirty="0" err="1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HIV相关牙周病变</a:t>
            </a:r>
            <a:endParaRPr sz="2000" b="1" dirty="0">
              <a:solidFill>
                <a:srgbClr val="2B2F3A"/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en-US" altLang="zh-CN" sz="2000" dirty="0" smtClean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1</a:t>
            </a:r>
            <a:r>
              <a:rPr lang="zh-CN" altLang="en-US" sz="2000" dirty="0" smtClean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）</a:t>
            </a:r>
            <a:r>
              <a:rPr sz="2000" dirty="0" err="1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牙龈线形红斑：又称HIV相关龈炎，沿游离龈界限清楚的火红色线状充血，附着龈可有点状红斑</a:t>
            </a:r>
            <a:r>
              <a:rPr lang="zh-CN" altLang="en-US" sz="2000" dirty="0" smtClean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；患者</a:t>
            </a:r>
            <a:r>
              <a:rPr sz="2000" dirty="0" err="1" smtClean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口腔卫生情况良好</a:t>
            </a:r>
            <a:r>
              <a:rPr sz="2000" dirty="0" err="1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，无溃疡、无牙周袋及牙周附着丧失</a:t>
            </a:r>
            <a:r>
              <a:rPr lang="zh-CN" altLang="en-US" sz="2000" dirty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；</a:t>
            </a:r>
            <a:r>
              <a:rPr sz="2000" dirty="0" err="1" smtClean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可有自发性出血或刷牙后出血</a:t>
            </a:r>
            <a:r>
              <a:rPr lang="zh-CN" altLang="en-US" sz="2000" dirty="0" smtClean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。</a:t>
            </a:r>
            <a:endParaRPr sz="2000" dirty="0">
              <a:solidFill>
                <a:srgbClr val="2B2F3A"/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en-US" altLang="zh-CN" sz="2000" dirty="0" smtClean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2</a:t>
            </a:r>
            <a:r>
              <a:rPr lang="zh-CN" altLang="en-US" sz="2000" dirty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）</a:t>
            </a:r>
            <a:r>
              <a:rPr sz="2000" dirty="0" err="1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HIV相关牙周炎：牙周附着短期内迅速丧失，进展快，但牙周袋不深，主要是由于牙周软硬组织同时破坏所致，牙松动甚至脱落</a:t>
            </a:r>
            <a:r>
              <a:rPr sz="2000" dirty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。</a:t>
            </a:r>
            <a:endParaRPr sz="2000" dirty="0">
              <a:solidFill>
                <a:srgbClr val="2B2F3A"/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sz="3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第一节 牙体缺损的修复</a:t>
            </a:r>
            <a:endParaRPr lang="zh-CN" altLang="en-US" sz="32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477838" y="2054109"/>
            <a:ext cx="1980029" cy="28077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zh-CN" altLang="en-US" sz="2000" b="1" dirty="0">
                <a:latin typeface="Times New Roman" panose="02020603050405020304"/>
                <a:ea typeface="微软雅黑" panose="020B0503020204020204" pitchFamily="34" charset="-122"/>
              </a:rPr>
              <a:t>（一）龋病</a:t>
            </a:r>
            <a:endParaRPr lang="en-US" altLang="zh-CN" sz="2000" b="1" dirty="0">
              <a:latin typeface="Times New Roman" panose="02020603050405020304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zh-CN" altLang="en-US" sz="2000" b="1" dirty="0">
                <a:latin typeface="Times New Roman" panose="02020603050405020304"/>
                <a:ea typeface="微软雅黑" panose="020B0503020204020204" pitchFamily="34" charset="-122"/>
              </a:rPr>
              <a:t>（二）牙外伤</a:t>
            </a:r>
            <a:endParaRPr lang="en-US" altLang="zh-CN" sz="2000" b="1" dirty="0">
              <a:latin typeface="Times New Roman" panose="02020603050405020304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zh-CN" altLang="en-US" sz="2000" b="1" dirty="0">
                <a:latin typeface="Times New Roman" panose="02020603050405020304"/>
                <a:ea typeface="微软雅黑" panose="020B0503020204020204" pitchFamily="34" charset="-122"/>
              </a:rPr>
              <a:t>（三）磨损</a:t>
            </a:r>
            <a:endParaRPr lang="en-US" altLang="zh-CN" sz="2000" b="1" dirty="0">
              <a:latin typeface="Times New Roman" panose="02020603050405020304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zh-CN" altLang="en-US" sz="2000" b="1" dirty="0">
                <a:latin typeface="Times New Roman" panose="02020603050405020304"/>
                <a:ea typeface="微软雅黑" panose="020B0503020204020204" pitchFamily="34" charset="-122"/>
              </a:rPr>
              <a:t>（四）锲状缺损</a:t>
            </a:r>
            <a:endParaRPr lang="en-US" altLang="zh-CN" sz="2000" b="1" dirty="0">
              <a:latin typeface="Times New Roman" panose="02020603050405020304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zh-CN" altLang="en-US" sz="2000" b="1" dirty="0">
                <a:latin typeface="Times New Roman" panose="02020603050405020304"/>
                <a:ea typeface="微软雅黑" panose="020B0503020204020204" pitchFamily="34" charset="-122"/>
              </a:rPr>
              <a:t>（五）酸蚀症</a:t>
            </a:r>
            <a:endParaRPr lang="en-US" altLang="zh-CN" sz="2000" b="1" dirty="0">
              <a:latin typeface="Times New Roman" panose="02020603050405020304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zh-CN" altLang="en-US" sz="2000" b="1" dirty="0">
                <a:latin typeface="Times New Roman" panose="02020603050405020304"/>
                <a:ea typeface="微软雅黑" panose="020B0503020204020204" pitchFamily="34" charset="-122"/>
              </a:rPr>
              <a:t>（六）发育畸形</a:t>
            </a:r>
            <a:endParaRPr lang="en-US" altLang="zh-CN" sz="2000" b="1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153754" y="978096"/>
            <a:ext cx="3877985" cy="743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zh-CN" altLang="en-US" sz="3200" b="1" dirty="0">
                <a:latin typeface="Times New Roman" panose="02020603050405020304"/>
                <a:ea typeface="微软雅黑" panose="020B0503020204020204" pitchFamily="34" charset="-122"/>
              </a:rPr>
              <a:t>一、牙体缺损的病因</a:t>
            </a:r>
            <a:endParaRPr lang="en-US" altLang="zh-CN" sz="3200" b="1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5" name="文本占位符 10"/>
          <p:cNvSpPr>
            <a:spLocks noGrp="1"/>
          </p:cNvSpPr>
          <p:nvPr>
            <p:ph type="body" sz="quarter" idx="4294967295"/>
          </p:nvPr>
        </p:nvSpPr>
        <p:spPr>
          <a:xfrm>
            <a:off x="8829040" y="4681220"/>
            <a:ext cx="2090420" cy="696595"/>
          </a:xfrm>
          <a:prstGeom prst="rect">
            <a:avLst/>
          </a:prstGeom>
          <a:ln>
            <a:solidFill>
              <a:srgbClr val="127FB8"/>
            </a:solidFill>
            <a:prstDash val="dash"/>
          </a:ln>
        </p:spPr>
        <p:txBody>
          <a:bodyPr vert="horz" lIns="91440" tIns="45720" rIns="91440" bIns="45720" rtlCol="0">
            <a:noAutofit/>
          </a:bodyPr>
          <a:lstStyle/>
          <a:p>
            <a:pPr marL="0" indent="0" algn="ctr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1900" dirty="0">
                <a:latin typeface="Times New Roman" panose="02020603050405020304"/>
                <a:ea typeface="微软雅黑" panose="020B0503020204020204" pitchFamily="34" charset="-122"/>
              </a:rPr>
              <a:t>发育异常</a:t>
            </a:r>
            <a:endParaRPr lang="zh-CN" altLang="en-US" sz="1900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pic>
        <p:nvPicPr>
          <p:cNvPr id="8" name="图片 7" descr="图片2.jpg"/>
          <p:cNvPicPr>
            <a:picLocks noChangeAspect="1"/>
          </p:cNvPicPr>
          <p:nvPr/>
        </p:nvPicPr>
        <p:blipFill>
          <a:blip r:embed="rId1" cstate="print">
            <a:lum bright="10000"/>
          </a:blip>
          <a:stretch>
            <a:fillRect/>
          </a:stretch>
        </p:blipFill>
        <p:spPr>
          <a:xfrm>
            <a:off x="4153754" y="2136623"/>
            <a:ext cx="3489799" cy="2136180"/>
          </a:xfrm>
          <a:prstGeom prst="rect">
            <a:avLst/>
          </a:prstGeom>
        </p:spPr>
      </p:pic>
      <p:pic>
        <p:nvPicPr>
          <p:cNvPr id="12" name="图片 11" descr="DSC_0121.JPG"/>
          <p:cNvPicPr>
            <a:picLocks noChangeAspect="1"/>
          </p:cNvPicPr>
          <p:nvPr/>
        </p:nvPicPr>
        <p:blipFill>
          <a:blip r:embed="rId2" cstate="print">
            <a:lum bright="15000"/>
          </a:blip>
          <a:srcRect l="6389" t="7780" r="3982" b="17526"/>
          <a:stretch>
            <a:fillRect/>
          </a:stretch>
        </p:blipFill>
        <p:spPr>
          <a:xfrm>
            <a:off x="7876042" y="2162373"/>
            <a:ext cx="3831771" cy="2137559"/>
          </a:xfrm>
          <a:prstGeom prst="rect">
            <a:avLst/>
          </a:prstGeom>
        </p:spPr>
      </p:pic>
      <p:sp>
        <p:nvSpPr>
          <p:cNvPr id="3" name="文本占位符 10"/>
          <p:cNvSpPr>
            <a:spLocks noGrp="1"/>
          </p:cNvSpPr>
          <p:nvPr/>
        </p:nvSpPr>
        <p:spPr>
          <a:xfrm>
            <a:off x="5311775" y="4681220"/>
            <a:ext cx="2090420" cy="696595"/>
          </a:xfrm>
          <a:prstGeom prst="rect">
            <a:avLst/>
          </a:prstGeom>
          <a:ln>
            <a:solidFill>
              <a:srgbClr val="127FB8"/>
            </a:solidFill>
            <a:prstDash val="dash"/>
          </a:ln>
        </p:spPr>
        <p:txBody>
          <a:bodyPr vert="horz" lIns="91440" tIns="45720" rIns="91440" bIns="45720" rtlCol="0">
            <a:noAutofit/>
          </a:bodyPr>
          <a:lstStyle>
            <a:lvl1pPr marL="457200" indent="-457200" algn="l" rtl="0" eaLnBrk="0" fontAlgn="base" hangingPunct="0">
              <a:spcBef>
                <a:spcPts val="13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4135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1pPr>
            <a:lvl2pPr marL="990600" indent="-381000" algn="l" rtl="0" eaLnBrk="0" fontAlgn="base" hangingPunct="0">
              <a:spcBef>
                <a:spcPts val="13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36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2pPr>
            <a:lvl3pPr marL="1524000" indent="-304800" algn="l" rtl="0" eaLnBrk="0" fontAlgn="base" hangingPunct="0">
              <a:spcBef>
                <a:spcPts val="13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065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3pPr>
            <a:lvl4pPr marL="2133600" indent="-304800" algn="l" rtl="0" eaLnBrk="0" fontAlgn="base" hangingPunct="0">
              <a:spcBef>
                <a:spcPts val="13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535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4pPr>
            <a:lvl5pPr marL="2741295" indent="-302895" algn="l" rtl="0" eaLnBrk="0" fontAlgn="base" hangingPunct="0">
              <a:spcBef>
                <a:spcPts val="13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535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5pPr>
            <a:lvl6pPr marL="3350895" indent="-302895" algn="l" rtl="0" fontAlgn="base">
              <a:spcBef>
                <a:spcPts val="13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535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6pPr>
            <a:lvl7pPr marL="3960495" indent="-302895" algn="l" rtl="0" fontAlgn="base">
              <a:spcBef>
                <a:spcPts val="13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535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7pPr>
            <a:lvl8pPr marL="4570095" indent="-302895" algn="l" rtl="0" fontAlgn="base">
              <a:spcBef>
                <a:spcPts val="13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535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8pPr>
            <a:lvl9pPr marL="5179695" indent="-302895" algn="l" rtl="0" fontAlgn="base">
              <a:spcBef>
                <a:spcPts val="13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535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9pPr>
          </a:lstStyle>
          <a:p>
            <a:pPr marL="0" indent="0" algn="ctr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1900" dirty="0">
                <a:latin typeface="Times New Roman" panose="02020603050405020304"/>
                <a:ea typeface="微软雅黑" panose="020B0503020204020204" pitchFamily="34" charset="-122"/>
              </a:rPr>
              <a:t>磨耗</a:t>
            </a:r>
            <a:endParaRPr lang="zh-CN" altLang="en-US" sz="1900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4" name="文本占位符 12"/>
          <p:cNvSpPr>
            <a:spLocks noGrp="1"/>
          </p:cNvSpPr>
          <p:nvPr/>
        </p:nvSpPr>
        <p:spPr>
          <a:xfrm>
            <a:off x="8473440" y="4639945"/>
            <a:ext cx="2091055" cy="372745"/>
          </a:xfrm>
        </p:spPr>
        <p:txBody>
          <a:bodyPr>
            <a:noAutofit/>
          </a:bodyPr>
          <a:lstStyle>
            <a:lvl1pPr marL="457200" indent="-457200" algn="l" rtl="0" eaLnBrk="0" fontAlgn="base" hangingPunct="0">
              <a:spcBef>
                <a:spcPts val="13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4135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1pPr>
            <a:lvl2pPr marL="990600" indent="-381000" algn="l" rtl="0" eaLnBrk="0" fontAlgn="base" hangingPunct="0">
              <a:spcBef>
                <a:spcPts val="13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36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2pPr>
            <a:lvl3pPr marL="1524000" indent="-304800" algn="l" rtl="0" eaLnBrk="0" fontAlgn="base" hangingPunct="0">
              <a:spcBef>
                <a:spcPts val="13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065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3pPr>
            <a:lvl4pPr marL="2133600" indent="-304800" algn="l" rtl="0" eaLnBrk="0" fontAlgn="base" hangingPunct="0">
              <a:spcBef>
                <a:spcPts val="13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535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4pPr>
            <a:lvl5pPr marL="2741295" indent="-302895" algn="l" rtl="0" eaLnBrk="0" fontAlgn="base" hangingPunct="0">
              <a:spcBef>
                <a:spcPts val="13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535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5pPr>
            <a:lvl6pPr marL="3350895" indent="-302895" algn="l" rtl="0" fontAlgn="base">
              <a:spcBef>
                <a:spcPts val="13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535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6pPr>
            <a:lvl7pPr marL="3960495" indent="-302895" algn="l" rtl="0" fontAlgn="base">
              <a:spcBef>
                <a:spcPts val="13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535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7pPr>
            <a:lvl8pPr marL="4570095" indent="-302895" algn="l" rtl="0" fontAlgn="base">
              <a:spcBef>
                <a:spcPts val="13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535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8pPr>
            <a:lvl9pPr marL="5179695" indent="-302895" algn="l" rtl="0" fontAlgn="base">
              <a:spcBef>
                <a:spcPts val="13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535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endParaRPr lang="zh-CN" altLang="en-US" sz="1900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2" name="Shape 103"/>
          <p:cNvSpPr/>
          <p:nvPr/>
        </p:nvSpPr>
        <p:spPr>
          <a:xfrm>
            <a:off x="477839" y="981075"/>
            <a:ext cx="10862606" cy="3795911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/>
          <a:p>
            <a:pPr algn="l" fontAlgn="auto">
              <a:lnSpc>
                <a:spcPct val="150000"/>
              </a:lnSpc>
              <a:buClr>
                <a:srgbClr val="127FB8"/>
              </a:buClr>
            </a:pPr>
            <a:r>
              <a:rPr lang="zh-CN" altLang="en-US" sz="2000" b="1" dirty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（</a:t>
            </a:r>
            <a:r>
              <a:rPr sz="2000" b="1" dirty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6</a:t>
            </a:r>
            <a:r>
              <a:rPr lang="zh-CN" altLang="en-US" sz="2000" b="1" dirty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）</a:t>
            </a:r>
            <a:r>
              <a:rPr sz="2000" b="1" dirty="0" err="1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坏死性口炎</a:t>
            </a:r>
            <a:r>
              <a:rPr sz="2000" dirty="0" err="1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：广泛的组织坏死，</a:t>
            </a:r>
            <a:r>
              <a:rPr sz="2000" dirty="0" err="1" smtClean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骨外露和坏死</a:t>
            </a:r>
            <a:r>
              <a:rPr lang="zh-CN" altLang="en-US" sz="2000" dirty="0" smtClean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。</a:t>
            </a:r>
            <a:endParaRPr sz="2000" dirty="0">
              <a:solidFill>
                <a:srgbClr val="2B2F3A"/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pPr algn="l" fontAlgn="auto">
              <a:lnSpc>
                <a:spcPct val="150000"/>
              </a:lnSpc>
              <a:buClr>
                <a:srgbClr val="127FB8"/>
              </a:buClr>
            </a:pPr>
            <a:r>
              <a:rPr lang="zh-CN" altLang="en-US" sz="2000" b="1" dirty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（</a:t>
            </a:r>
            <a:r>
              <a:rPr sz="2000" b="1" dirty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7</a:t>
            </a:r>
            <a:r>
              <a:rPr lang="zh-CN" altLang="en-US" sz="2000" b="1" dirty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）</a:t>
            </a:r>
            <a:r>
              <a:rPr sz="2000" b="1" dirty="0" err="1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复发性阿弗他溃疡</a:t>
            </a:r>
            <a:r>
              <a:rPr sz="2000" dirty="0" err="1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：</a:t>
            </a:r>
            <a:r>
              <a:rPr sz="2000" dirty="0" err="1" smtClean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以重型和疱疹样型损害为主</a:t>
            </a:r>
            <a:r>
              <a:rPr lang="zh-CN" altLang="en-US" sz="2000" dirty="0" smtClean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。</a:t>
            </a:r>
            <a:endParaRPr sz="2000" dirty="0">
              <a:solidFill>
                <a:srgbClr val="2B2F3A"/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pPr algn="l" fontAlgn="auto">
              <a:lnSpc>
                <a:spcPct val="150000"/>
              </a:lnSpc>
              <a:buClr>
                <a:srgbClr val="127FB8"/>
              </a:buClr>
            </a:pPr>
            <a:r>
              <a:rPr lang="zh-CN" altLang="en-US" sz="2000" b="1" dirty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（</a:t>
            </a:r>
            <a:r>
              <a:rPr sz="2000" b="1" dirty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8</a:t>
            </a:r>
            <a:r>
              <a:rPr lang="zh-CN" altLang="en-US" sz="2000" b="1" dirty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）</a:t>
            </a:r>
            <a:r>
              <a:rPr sz="2000" b="1" dirty="0" err="1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非霍奇金淋巴瘤</a:t>
            </a:r>
            <a:r>
              <a:rPr sz="2000" dirty="0" err="1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：确诊AIDS的指征之一</a:t>
            </a:r>
            <a:r>
              <a:rPr lang="zh-CN" sz="2000" dirty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，</a:t>
            </a:r>
            <a:r>
              <a:rPr sz="2000" dirty="0" err="1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口内损害好发于软腭、牙龈、舌根等部位，为固定而有弹性的红色或紫色肿块。需通过病理学、分子生物学、免疫组化等技术进行确诊</a:t>
            </a:r>
            <a:r>
              <a:rPr sz="2000" dirty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。</a:t>
            </a:r>
            <a:endParaRPr sz="2000" dirty="0">
              <a:solidFill>
                <a:srgbClr val="2B2F3A"/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pPr algn="l" fontAlgn="auto">
              <a:lnSpc>
                <a:spcPct val="150000"/>
              </a:lnSpc>
              <a:buClr>
                <a:srgbClr val="127FB8"/>
              </a:buClr>
            </a:pPr>
            <a:r>
              <a:rPr lang="zh-CN" altLang="en-US" sz="2000" b="1" dirty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（</a:t>
            </a:r>
            <a:r>
              <a:rPr sz="2000" b="1" dirty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9</a:t>
            </a:r>
            <a:r>
              <a:rPr lang="zh-CN" altLang="en-US" sz="2000" b="1" dirty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）</a:t>
            </a:r>
            <a:r>
              <a:rPr sz="2000" b="1" dirty="0" err="1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唾液腺疾病</a:t>
            </a:r>
            <a:r>
              <a:rPr sz="2000" dirty="0" err="1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：主要累及腮腺，其次为下颌下腺。单侧或双侧唾液腺的弥漫性肿胀，质地柔软，常伴有口干</a:t>
            </a:r>
            <a:r>
              <a:rPr sz="2000" dirty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。</a:t>
            </a:r>
            <a:endParaRPr sz="2000" dirty="0">
              <a:solidFill>
                <a:srgbClr val="2B2F3A"/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pPr algn="l" fontAlgn="auto">
              <a:lnSpc>
                <a:spcPct val="150000"/>
              </a:lnSpc>
              <a:buClr>
                <a:srgbClr val="127FB8"/>
              </a:buClr>
            </a:pPr>
            <a:r>
              <a:rPr lang="zh-CN" altLang="en-US" sz="2000" b="1" dirty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（</a:t>
            </a:r>
            <a:r>
              <a:rPr sz="2000" b="1" dirty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10</a:t>
            </a:r>
            <a:r>
              <a:rPr lang="zh-CN" altLang="en-US" sz="2000" b="1" dirty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）</a:t>
            </a:r>
            <a:r>
              <a:rPr sz="2000" b="1" dirty="0" err="1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乳头状瘤或局灶性上皮增生</a:t>
            </a:r>
            <a:r>
              <a:rPr sz="2000" dirty="0" err="1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：</a:t>
            </a:r>
            <a:r>
              <a:rPr sz="2000" dirty="0" err="1" smtClean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属口腔疣状损害</a:t>
            </a:r>
            <a:r>
              <a:rPr lang="zh-CN" altLang="en-US" sz="2000" dirty="0" smtClean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。</a:t>
            </a:r>
            <a:endParaRPr sz="2000" dirty="0">
              <a:solidFill>
                <a:srgbClr val="2B2F3A"/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pPr algn="l" fontAlgn="auto">
              <a:lnSpc>
                <a:spcPct val="150000"/>
              </a:lnSpc>
              <a:buClr>
                <a:srgbClr val="127FB8"/>
              </a:buClr>
            </a:pPr>
            <a:r>
              <a:rPr lang="zh-CN" altLang="en-US" sz="2000" b="1" dirty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（</a:t>
            </a:r>
            <a:r>
              <a:rPr sz="2000" b="1" dirty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11</a:t>
            </a:r>
            <a:r>
              <a:rPr lang="zh-CN" altLang="en-US" sz="2000" b="1" dirty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）</a:t>
            </a:r>
            <a:r>
              <a:rPr sz="2000" b="1" dirty="0" err="1" smtClean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儿童</a:t>
            </a:r>
            <a:r>
              <a:rPr lang="zh-CN" altLang="en-US" sz="2000" b="1" dirty="0" smtClean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患者</a:t>
            </a:r>
            <a:r>
              <a:rPr sz="2000" b="1" dirty="0" err="1" smtClean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的口腔表现</a:t>
            </a:r>
            <a:r>
              <a:rPr sz="2000" dirty="0" err="1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：以口腔念珠菌病、腮腺肿大、</a:t>
            </a:r>
            <a:r>
              <a:rPr sz="2000" dirty="0" err="1" smtClean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单纯疱疹多见</a:t>
            </a:r>
            <a:r>
              <a:rPr lang="zh-CN" altLang="en-US" sz="2000" dirty="0" smtClean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。</a:t>
            </a:r>
            <a:endParaRPr sz="2000" dirty="0">
              <a:solidFill>
                <a:srgbClr val="2B2F3A"/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4544132" y="989642"/>
            <a:ext cx="3148619" cy="743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zh-CN" sz="3200" b="1" dirty="0">
                <a:latin typeface="Times New Roman" panose="02020603050405020304"/>
                <a:ea typeface="微软雅黑" panose="020B0503020204020204" pitchFamily="34" charset="-122"/>
              </a:rPr>
              <a:t>梅毒</a:t>
            </a:r>
            <a:r>
              <a:rPr lang="en-US" sz="3200" b="1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（syphilis）</a:t>
            </a:r>
            <a:endParaRPr lang="zh-CN" sz="3200" b="1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5182928" y="1770291"/>
            <a:ext cx="182614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zh-CN" altLang="en-US" sz="3200" b="1" dirty="0">
                <a:latin typeface="Times New Roman" panose="02020603050405020304"/>
                <a:ea typeface="微软雅黑" panose="020B0503020204020204" pitchFamily="34" charset="-122"/>
              </a:rPr>
              <a:t>一、</a:t>
            </a:r>
            <a:r>
              <a:rPr lang="zh-CN" sz="3200" b="1" dirty="0">
                <a:latin typeface="Times New Roman" panose="02020603050405020304"/>
                <a:ea typeface="微软雅黑" panose="020B0503020204020204" pitchFamily="34" charset="-122"/>
              </a:rPr>
              <a:t>病因</a:t>
            </a:r>
            <a:endParaRPr lang="zh-CN" sz="3200" b="1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77839" y="2713829"/>
            <a:ext cx="929100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zh-CN" altLang="en-US" sz="2000" dirty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梅毒螺旋体</a:t>
            </a:r>
            <a:r>
              <a:rPr lang="en-US" altLang="zh-CN" sz="2000" dirty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——</a:t>
            </a:r>
            <a:r>
              <a:rPr lang="zh-CN" altLang="en-US" sz="2000" dirty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人是唯一传染源</a:t>
            </a:r>
            <a:endParaRPr lang="zh-CN" altLang="en-US" sz="2000" dirty="0">
              <a:solidFill>
                <a:srgbClr val="2B2F3A"/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pPr algn="l" fontAlgn="auto">
              <a:lnSpc>
                <a:spcPct val="150000"/>
              </a:lnSpc>
            </a:pPr>
            <a:r>
              <a:rPr lang="zh-CN" altLang="en-US" sz="2000" dirty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传播途径：后天梅毒</a:t>
            </a:r>
            <a:r>
              <a:rPr lang="en-US" altLang="zh-CN" sz="2000" dirty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——</a:t>
            </a:r>
            <a:r>
              <a:rPr lang="zh-CN" altLang="en-US" sz="2000" dirty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性接触传染</a:t>
            </a:r>
            <a:endParaRPr lang="zh-CN" altLang="en-US" sz="2000" dirty="0">
              <a:solidFill>
                <a:srgbClr val="2B2F3A"/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pPr algn="l" fontAlgn="auto">
              <a:lnSpc>
                <a:spcPct val="150000"/>
              </a:lnSpc>
            </a:pPr>
            <a:r>
              <a:rPr lang="zh-CN" altLang="en-US" sz="2000" dirty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先天梅毒</a:t>
            </a:r>
            <a:r>
              <a:rPr lang="en-US" altLang="zh-CN" sz="2000" dirty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——</a:t>
            </a:r>
            <a:r>
              <a:rPr lang="zh-CN" altLang="en-US" sz="2000" dirty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胎盘传染</a:t>
            </a:r>
            <a:endParaRPr lang="zh-CN" altLang="en-US" sz="2000" dirty="0">
              <a:solidFill>
                <a:srgbClr val="2B2F3A"/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6" name="Shape 103"/>
          <p:cNvSpPr/>
          <p:nvPr/>
        </p:nvSpPr>
        <p:spPr>
          <a:xfrm>
            <a:off x="477839" y="1640264"/>
            <a:ext cx="10928594" cy="5365571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zh-CN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分型：</a:t>
            </a:r>
            <a:r>
              <a:rPr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根据传染途径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——</a:t>
            </a:r>
            <a:r>
              <a:rPr sz="2000" dirty="0" err="1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获得性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（</a:t>
            </a:r>
            <a:r>
              <a:rPr sz="2000" dirty="0" err="1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后天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）</a:t>
            </a:r>
            <a:r>
              <a:rPr sz="2000" dirty="0" err="1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梅毒和胎传性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（</a:t>
            </a:r>
            <a:r>
              <a:rPr sz="2000" dirty="0" err="1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先天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）</a:t>
            </a:r>
            <a:r>
              <a:rPr sz="2000" dirty="0" err="1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梅毒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；</a:t>
            </a:r>
            <a:r>
              <a:rPr sz="2000" dirty="0" err="1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根据病程的长短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——</a:t>
            </a:r>
            <a:r>
              <a:rPr sz="2000" dirty="0" err="1" smtClean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早期梅毒和晚期梅毒</a:t>
            </a:r>
            <a:r>
              <a:rPr lang="zh-CN" altLang="en-US" sz="20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。</a:t>
            </a:r>
            <a:endParaRPr sz="2000" b="1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zh-CN" altLang="en-US" sz="2800" b="1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（</a:t>
            </a:r>
            <a:r>
              <a:rPr sz="2800" b="1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一</a:t>
            </a:r>
            <a:r>
              <a:rPr lang="zh-CN" altLang="en-US" sz="2800" b="1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）</a:t>
            </a:r>
            <a:r>
              <a:rPr sz="2800" b="1" dirty="0" err="1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获得性梅毒</a:t>
            </a:r>
            <a:r>
              <a:rPr lang="zh-CN" altLang="en-US" sz="2800" b="1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（</a:t>
            </a:r>
            <a:r>
              <a:rPr sz="2800" b="1" dirty="0" err="1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后天梅毒</a:t>
            </a:r>
            <a:r>
              <a:rPr lang="zh-CN" altLang="en-US" sz="2800" b="1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）</a:t>
            </a:r>
            <a:endParaRPr sz="2800" b="1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50000"/>
              </a:lnSpc>
              <a:buClr>
                <a:srgbClr val="127FB8"/>
              </a:buClr>
            </a:pPr>
            <a:r>
              <a:rPr sz="2000" b="1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1</a:t>
            </a:r>
            <a:r>
              <a:rPr lang="en-US" sz="2000" b="1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.</a:t>
            </a:r>
            <a:r>
              <a:rPr sz="2000" b="1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一期梅毒</a:t>
            </a:r>
            <a:r>
              <a:rPr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　</a:t>
            </a:r>
            <a:r>
              <a:rPr sz="2000" dirty="0" err="1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主要症状为硬下疳和淋巴结肿大，</a:t>
            </a:r>
            <a:r>
              <a:rPr sz="2000" dirty="0" err="1" smtClean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一般无全身症状</a:t>
            </a:r>
            <a:r>
              <a:rPr lang="zh-CN" altLang="en-US" sz="20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。</a:t>
            </a:r>
            <a:endParaRPr sz="20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50000"/>
              </a:lnSpc>
              <a:buClr>
                <a:srgbClr val="127FB8"/>
              </a:buClr>
            </a:pPr>
            <a:r>
              <a:rPr sz="2000" dirty="0" err="1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硬下疳</a:t>
            </a:r>
            <a:r>
              <a:rPr lang="zh-CN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：</a:t>
            </a:r>
            <a:r>
              <a:rPr sz="2000" dirty="0" err="1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梅毒螺旋体侵入部位发生的无痛性炎症反应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；</a:t>
            </a:r>
            <a:r>
              <a:rPr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潜伏期为1～8周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；</a:t>
            </a:r>
            <a:r>
              <a:rPr sz="2000" dirty="0" err="1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好发部位主要在外生殖器</a:t>
            </a:r>
            <a:r>
              <a:rPr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其次是</a:t>
            </a:r>
            <a:r>
              <a:rPr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口腔</a:t>
            </a:r>
            <a:r>
              <a:rPr lang="zh-CN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，</a:t>
            </a:r>
            <a:r>
              <a:rPr sz="2000" dirty="0" err="1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可发生在唇、舌、牙龈、腭、</a:t>
            </a:r>
            <a:r>
              <a:rPr sz="2000" dirty="0" err="1" smtClean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咽喉</a:t>
            </a:r>
            <a:r>
              <a:rPr lang="zh-CN" altLang="en-US" sz="20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。</a:t>
            </a:r>
            <a:endParaRPr lang="en-US" altLang="zh-CN" sz="2000" dirty="0" smtClean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1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）唇硬下疳：巨唇，一期梅毒常见的口腔损害，唇部下疳引起唇及周围组织肿胀，触之较硬，表面有黄色薄痂，可形成溃疡，下颌下淋巴结肿大。</a:t>
            </a:r>
            <a:endParaRPr lang="zh-CN" altLang="en-US" sz="20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2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）舌硬下疳：舌前部光滑呈粉红色，覆盖灰白色假膜，触之稍硬，无痛。</a:t>
            </a:r>
            <a:endParaRPr lang="zh-CN" altLang="en-US" sz="20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50000"/>
              </a:lnSpc>
              <a:buClr>
                <a:srgbClr val="127FB8"/>
              </a:buClr>
            </a:pPr>
            <a:endParaRPr sz="20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50000"/>
              </a:lnSpc>
              <a:buClr>
                <a:srgbClr val="127FB8"/>
              </a:buClr>
            </a:pPr>
            <a:endParaRPr sz="20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772561" y="981762"/>
            <a:ext cx="264687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zh-CN" altLang="en-US" sz="3200" b="1" dirty="0">
                <a:latin typeface="Times New Roman" panose="02020603050405020304"/>
                <a:ea typeface="微软雅黑" panose="020B0503020204020204" pitchFamily="34" charset="-122"/>
              </a:rPr>
              <a:t>二、</a:t>
            </a:r>
            <a:r>
              <a:rPr lang="zh-CN" sz="3200" b="1" dirty="0">
                <a:latin typeface="Times New Roman" panose="02020603050405020304"/>
                <a:ea typeface="微软雅黑" panose="020B0503020204020204" pitchFamily="34" charset="-122"/>
              </a:rPr>
              <a:t>临床表现</a:t>
            </a:r>
            <a:endParaRPr lang="zh-CN" sz="3200" b="1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6" name="Shape 103"/>
          <p:cNvSpPr/>
          <p:nvPr/>
        </p:nvSpPr>
        <p:spPr>
          <a:xfrm>
            <a:off x="477838" y="1104900"/>
            <a:ext cx="11234737" cy="3334246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sz="2000" b="1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2</a:t>
            </a:r>
            <a:r>
              <a:rPr lang="en-US" sz="2000" b="1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.</a:t>
            </a:r>
            <a:r>
              <a:rPr sz="2000" b="1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二期梅毒</a:t>
            </a:r>
            <a:r>
              <a:rPr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　</a:t>
            </a:r>
            <a:r>
              <a:rPr sz="2000" dirty="0" err="1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一期梅毒未经治疗或治疗不彻底，螺旋体由淋巴系统进入血液循环，引起皮肤、黏膜、骨骼及其他器官的多发性损害，称二期梅毒</a:t>
            </a:r>
            <a:r>
              <a:rPr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。</a:t>
            </a:r>
            <a:endParaRPr sz="20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（</a:t>
            </a:r>
            <a:r>
              <a:rPr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1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）</a:t>
            </a:r>
            <a:r>
              <a:rPr sz="2000" dirty="0" err="1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梅毒性黏膜炎：好发于颊、舌、腭、扁桃体、咽及喉部，黏膜广泛充血、红肿、糜烂与溃疡。伴有灼痛、口干等</a:t>
            </a:r>
            <a:r>
              <a:rPr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。</a:t>
            </a:r>
            <a:endParaRPr sz="20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（</a:t>
            </a:r>
            <a:r>
              <a:rPr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2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）</a:t>
            </a:r>
            <a:r>
              <a:rPr sz="2000" dirty="0" err="1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梅毒黏膜斑：舌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部</a:t>
            </a:r>
            <a:r>
              <a:rPr sz="2000" dirty="0" err="1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最多见，其次为咽、扁桃体、唇、颊及腭。灰白色、光亮而微隆的斑块，易糜烂，表面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覆盖灰白色假膜。</a:t>
            </a:r>
            <a:endParaRPr sz="20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50000"/>
              </a:lnSpc>
              <a:buClr>
                <a:srgbClr val="127FB8"/>
              </a:buClr>
            </a:pPr>
            <a:endParaRPr sz="20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z</a:t>
            </a:r>
            <a:endParaRPr lang="en-US" altLang="zh-CN"/>
          </a:p>
        </p:txBody>
      </p:sp>
      <p:sp>
        <p:nvSpPr>
          <p:cNvPr id="6" name="Shape 103"/>
          <p:cNvSpPr/>
          <p:nvPr/>
        </p:nvSpPr>
        <p:spPr>
          <a:xfrm>
            <a:off x="477838" y="1066800"/>
            <a:ext cx="11234737" cy="3334246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sz="20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</a:t>
            </a:r>
            <a:r>
              <a:rPr lang="en-US" altLang="zh-CN" sz="20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.</a:t>
            </a:r>
            <a:r>
              <a:rPr sz="20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三期梅毒</a:t>
            </a:r>
            <a:r>
              <a:rPr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　又称晚期梅毒，早期梅毒未经治疗或治疗不充分，经过3～4年的潜伏期或更长，有40%</a:t>
            </a:r>
            <a:r>
              <a:rPr sz="2000" dirty="0" smtClean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梅毒</a:t>
            </a:r>
            <a:r>
              <a:rPr lang="zh-CN" altLang="en-US" sz="2000" dirty="0" smtClean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患者</a:t>
            </a:r>
            <a:r>
              <a:rPr sz="2000" dirty="0" err="1" smtClean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发生三期梅毒</a:t>
            </a:r>
            <a:r>
              <a:rPr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。</a:t>
            </a:r>
            <a:endParaRPr sz="20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zh-CN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主要损害：</a:t>
            </a:r>
            <a:endParaRPr lang="zh-CN" sz="20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sz="2000" dirty="0" err="1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树胶肿：是三期梅毒常见的口腔表现，主要发生在硬腭、软腭。初起为小结节，逐渐扩大，中心软化、破溃，造成组织破坏及缺损</a:t>
            </a:r>
            <a:r>
              <a:rPr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。</a:t>
            </a:r>
            <a:endParaRPr sz="20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sz="2000" dirty="0" err="1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梅毒性舌炎：舌背乳头萎缩消失，损害区光滑发红，呈萎缩性舌炎表现</a:t>
            </a:r>
            <a:r>
              <a:rPr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。</a:t>
            </a:r>
            <a:endParaRPr sz="20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sz="2000" dirty="0" err="1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白斑：三期梅毒舌炎可发生白斑，且容易恶变为鳞癌</a:t>
            </a:r>
            <a:r>
              <a:rPr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。</a:t>
            </a:r>
            <a:endParaRPr sz="20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6" name="Shape 103"/>
          <p:cNvSpPr/>
          <p:nvPr/>
        </p:nvSpPr>
        <p:spPr>
          <a:xfrm>
            <a:off x="477837" y="981075"/>
            <a:ext cx="11234737" cy="3057247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zh-CN" altLang="en-US" sz="28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sz="28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二</a:t>
            </a:r>
            <a:r>
              <a:rPr lang="zh-CN" altLang="en-US" sz="28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sz="2800" b="1" dirty="0" err="1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先天梅毒</a:t>
            </a:r>
            <a:r>
              <a:rPr lang="zh-CN" altLang="en-US" sz="28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sz="2800" b="1" dirty="0" err="1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胎传性梅毒</a:t>
            </a:r>
            <a:r>
              <a:rPr lang="zh-CN" altLang="en-US" sz="28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sz="2800" b="1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>
              <a:lnSpc>
                <a:spcPct val="150000"/>
              </a:lnSpc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根据发病时间</a:t>
            </a:r>
            <a:r>
              <a:rPr lang="zh-CN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先天梅毒分为</a:t>
            </a:r>
            <a:r>
              <a:rPr lang="zh-CN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r>
              <a:rPr sz="2000" dirty="0" err="1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早期先天梅毒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；</a:t>
            </a:r>
            <a:r>
              <a:rPr sz="2000" dirty="0" err="1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晚期先天梅毒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；</a:t>
            </a:r>
            <a:r>
              <a:rPr sz="2000" dirty="0" err="1" smtClean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先天潜伏梅毒</a:t>
            </a:r>
            <a:r>
              <a:rPr lang="zh-CN" altLang="en-US" sz="2000" dirty="0" smtClean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。</a:t>
            </a:r>
            <a:endParaRPr sz="20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>
              <a:lnSpc>
                <a:spcPct val="150000"/>
              </a:lnSpc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晚期先天梅毒标志性损害</a:t>
            </a:r>
            <a:r>
              <a:rPr lang="zh-CN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r>
              <a:rPr sz="2000" dirty="0" err="1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哈钦森牙：切牙的切缘比牙颈部狭窄，切缘中央有半月形缺陷，切牙之间有较大空隙</a:t>
            </a:r>
            <a:r>
              <a:rPr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。</a:t>
            </a:r>
            <a:endParaRPr sz="20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>
              <a:lnSpc>
                <a:spcPct val="150000"/>
              </a:lnSpc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sz="2000" dirty="0" err="1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桑葚牙：第一恒磨牙的牙尖皱缩，向中央偏斜，釉质呈多个小结节和坑窝凹陷，散在于近面处</a:t>
            </a:r>
            <a:r>
              <a:rPr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。</a:t>
            </a:r>
            <a:endParaRPr sz="20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>
              <a:lnSpc>
                <a:spcPct val="150000"/>
              </a:lnSpc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如有哈钦森牙、神经性耳聋和间质性角膜炎，则合称哈钦森三联征。</a:t>
            </a:r>
            <a:endParaRPr sz="20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 descr="哈钦森牙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55965" y="3487420"/>
            <a:ext cx="2839720" cy="2908935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4270821" y="981075"/>
            <a:ext cx="3650359" cy="743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  <a:buClr>
                <a:srgbClr val="127FB8"/>
              </a:buClr>
            </a:pPr>
            <a:r>
              <a:rPr lang="zh-CN" sz="3200" b="1" dirty="0">
                <a:latin typeface="Times New Roman" panose="02020603050405020304"/>
                <a:ea typeface="微软雅黑" panose="020B0503020204020204" pitchFamily="34" charset="-122"/>
              </a:rPr>
              <a:t>淋病</a:t>
            </a:r>
            <a:r>
              <a:rPr lang="en-US" sz="3200" b="1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（gonorrhea）</a:t>
            </a:r>
            <a:endParaRPr lang="zh-CN" sz="3200" b="1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5182929" y="1978497"/>
            <a:ext cx="1826141" cy="743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  <a:buClr>
                <a:srgbClr val="127FB8"/>
              </a:buClr>
            </a:pPr>
            <a:r>
              <a:rPr lang="zh-CN" altLang="en-US" sz="3200" b="1" dirty="0">
                <a:latin typeface="Times New Roman" panose="02020603050405020304"/>
                <a:ea typeface="微软雅黑" panose="020B0503020204020204" pitchFamily="34" charset="-122"/>
              </a:rPr>
              <a:t>一、</a:t>
            </a:r>
            <a:r>
              <a:rPr lang="zh-CN" sz="3200" b="1" dirty="0">
                <a:latin typeface="Times New Roman" panose="02020603050405020304"/>
                <a:ea typeface="微软雅黑" panose="020B0503020204020204" pitchFamily="34" charset="-122"/>
              </a:rPr>
              <a:t>病因</a:t>
            </a:r>
            <a:endParaRPr lang="zh-CN" sz="3200" b="1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77838" y="3016553"/>
            <a:ext cx="90455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zh-CN" altLang="en-US" sz="2000" dirty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致病菌：淋病奈瑟菌，即淋球菌</a:t>
            </a:r>
            <a:r>
              <a:rPr lang="en-US" altLang="zh-CN" sz="2000" dirty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——</a:t>
            </a:r>
            <a:r>
              <a:rPr lang="zh-CN" altLang="en-US" sz="2000" dirty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人是唯一自然</a:t>
            </a:r>
            <a:r>
              <a:rPr lang="zh-CN" altLang="en-US" sz="2000" dirty="0" smtClean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宿主。</a:t>
            </a:r>
            <a:endParaRPr lang="zh-CN" altLang="en-US" sz="2000" dirty="0">
              <a:solidFill>
                <a:srgbClr val="2B2F3A"/>
              </a:solidFill>
              <a:latin typeface="Times New Roman" panose="02020603050405020304"/>
              <a:ea typeface="微软雅黑" panose="020B0503020204020204" pitchFamily="34" charset="-122"/>
              <a:sym typeface="+mn-ea"/>
            </a:endParaRPr>
          </a:p>
          <a:p>
            <a:pPr algn="l" fontAlgn="auto">
              <a:lnSpc>
                <a:spcPct val="150000"/>
              </a:lnSpc>
            </a:pPr>
            <a:r>
              <a:rPr lang="zh-CN" altLang="en-US" sz="2000" dirty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传播途径：</a:t>
            </a:r>
            <a:r>
              <a:rPr lang="zh-CN" altLang="en-US" sz="2000" dirty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性</a:t>
            </a:r>
            <a:r>
              <a:rPr lang="zh-CN" altLang="en-US" sz="2000" dirty="0" smtClean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接触。</a:t>
            </a:r>
            <a:endParaRPr lang="zh-CN" altLang="en-US" sz="2000" dirty="0">
              <a:solidFill>
                <a:srgbClr val="2B2F3A"/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4772561" y="976700"/>
            <a:ext cx="264687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zh-CN" altLang="en-US" sz="3200" b="1" dirty="0">
                <a:latin typeface="Times New Roman" panose="02020603050405020304"/>
                <a:ea typeface="微软雅黑" panose="020B0503020204020204" pitchFamily="34" charset="-122"/>
              </a:rPr>
              <a:t>二、</a:t>
            </a:r>
            <a:r>
              <a:rPr lang="zh-CN" sz="3200" b="1" dirty="0">
                <a:latin typeface="Times New Roman" panose="02020603050405020304"/>
                <a:ea typeface="微软雅黑" panose="020B0503020204020204" pitchFamily="34" charset="-122"/>
              </a:rPr>
              <a:t>临床表现</a:t>
            </a:r>
            <a:endParaRPr lang="zh-CN" sz="3200" b="1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77837" y="1873685"/>
            <a:ext cx="1123473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en-US" altLang="zh-CN" sz="2000" b="1" dirty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1.</a:t>
            </a:r>
            <a:r>
              <a:rPr lang="zh-CN" altLang="en-US" sz="2000" b="1" dirty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好发人群</a:t>
            </a:r>
            <a:r>
              <a:rPr lang="zh-CN" altLang="en-US" sz="2000" dirty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：性活跃的中、青年人群，潜伏期一般为</a:t>
            </a:r>
            <a:r>
              <a:rPr lang="zh-CN" altLang="en-US" sz="2000" dirty="0" smtClean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1～10日。</a:t>
            </a:r>
            <a:endParaRPr lang="zh-CN" altLang="en-US" sz="2000" dirty="0">
              <a:solidFill>
                <a:srgbClr val="2B2F3A"/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pPr algn="l" fontAlgn="auto">
              <a:lnSpc>
                <a:spcPct val="150000"/>
              </a:lnSpc>
            </a:pPr>
            <a:r>
              <a:rPr lang="en-US" altLang="zh-CN" sz="2000" b="1" dirty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2.</a:t>
            </a:r>
            <a:r>
              <a:rPr lang="zh-CN" altLang="en-US" sz="2000" b="1" dirty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男性淋病</a:t>
            </a:r>
            <a:r>
              <a:rPr lang="zh-CN" altLang="en-US" sz="2000" dirty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：</a:t>
            </a:r>
            <a:r>
              <a:rPr lang="zh-CN" altLang="en-US" sz="2000" dirty="0" smtClean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淋菌性尿道炎。</a:t>
            </a:r>
            <a:endParaRPr lang="zh-CN" altLang="en-US" sz="2000" dirty="0">
              <a:solidFill>
                <a:srgbClr val="2B2F3A"/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pPr algn="l" fontAlgn="auto">
              <a:lnSpc>
                <a:spcPct val="150000"/>
              </a:lnSpc>
            </a:pPr>
            <a:r>
              <a:rPr lang="en-US" altLang="zh-CN" sz="2000" b="1" dirty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3.</a:t>
            </a:r>
            <a:r>
              <a:rPr lang="zh-CN" altLang="en-US" sz="2000" b="1" dirty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女性淋病</a:t>
            </a:r>
            <a:r>
              <a:rPr lang="zh-CN" altLang="en-US" sz="2000" dirty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：症状较轻，常见淋菌性宫颈炎、急性尿道炎、急性输卵管炎、前庭大腺炎、盆腔炎</a:t>
            </a:r>
            <a:r>
              <a:rPr lang="zh-CN" altLang="en-US" sz="2000" dirty="0" smtClean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等。</a:t>
            </a:r>
            <a:endParaRPr lang="zh-CN" altLang="en-US" sz="2000" dirty="0">
              <a:solidFill>
                <a:srgbClr val="2B2F3A"/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pPr algn="l" fontAlgn="auto">
              <a:lnSpc>
                <a:spcPct val="150000"/>
              </a:lnSpc>
            </a:pPr>
            <a:r>
              <a:rPr lang="en-US" altLang="zh-CN" sz="2000" b="1" dirty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4.</a:t>
            </a:r>
            <a:r>
              <a:rPr lang="zh-CN" altLang="en-US" sz="2000" b="1" dirty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淋菌性口炎</a:t>
            </a:r>
            <a:r>
              <a:rPr lang="zh-CN" altLang="en-US" sz="2000" dirty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：有口交史，口腔黏膜充血、发红，可有糜烂或浅表溃疡，被覆黄白色</a:t>
            </a:r>
            <a:r>
              <a:rPr lang="zh-CN" altLang="en-US" sz="2000" dirty="0" smtClean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假膜，假膜</a:t>
            </a:r>
            <a:r>
              <a:rPr lang="zh-CN" altLang="en-US" sz="2000" dirty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易于擦去，呈现出血性</a:t>
            </a:r>
            <a:r>
              <a:rPr lang="zh-CN" altLang="en-US" sz="2000" dirty="0" smtClean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创面。</a:t>
            </a:r>
            <a:endParaRPr lang="zh-CN" altLang="en-US" sz="2000" dirty="0">
              <a:solidFill>
                <a:srgbClr val="2B2F3A"/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pPr algn="l" fontAlgn="auto">
              <a:lnSpc>
                <a:spcPct val="150000"/>
              </a:lnSpc>
            </a:pPr>
            <a:r>
              <a:rPr lang="en-US" altLang="zh-CN" sz="2000" b="1" dirty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5.</a:t>
            </a:r>
            <a:r>
              <a:rPr lang="zh-CN" altLang="en-US" sz="2000" b="1" dirty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淋菌性咽炎：</a:t>
            </a:r>
            <a:r>
              <a:rPr lang="zh-CN" altLang="en-US" sz="2000" dirty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感染率约为20%，有80%无症状，</a:t>
            </a:r>
            <a:r>
              <a:rPr lang="zh-CN" altLang="en-US" sz="2000" dirty="0" smtClean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少数患者有</a:t>
            </a:r>
            <a:r>
              <a:rPr lang="zh-CN" altLang="en-US" sz="2000" dirty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咽部发红、充血、轻微</a:t>
            </a:r>
            <a:r>
              <a:rPr lang="zh-CN" altLang="en-US" sz="2000" dirty="0" smtClean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咽痛。</a:t>
            </a:r>
            <a:endParaRPr lang="zh-CN" altLang="en-US" sz="2000" dirty="0">
              <a:solidFill>
                <a:srgbClr val="2B2F3A"/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691005" y="1746885"/>
            <a:ext cx="8989695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第四节 天疱疮，第六节 口腔扁平苔藓，第八节 其他常见全身疾病的口腔粘膜表现为自学章节。</a:t>
            </a:r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参考资料</a:t>
            </a:r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《口腔黏膜膜病学》人民卫生出版社。</a:t>
            </a:r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sz="3200">
                <a:latin typeface="微软雅黑" panose="020B0503020204020204" pitchFamily="34" charset="-122"/>
                <a:ea typeface="微软雅黑" panose="020B0503020204020204" pitchFamily="34" charset="-122"/>
              </a:rPr>
              <a:t>本章小结</a:t>
            </a:r>
            <a:endParaRPr lang="zh-CN" altLang="en-US" sz="3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TextBox 9"/>
          <p:cNvSpPr txBox="1"/>
          <p:nvPr/>
        </p:nvSpPr>
        <p:spPr>
          <a:xfrm>
            <a:off x="1417320" y="1905635"/>
            <a:ext cx="8990965" cy="283845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defTabSz="685800" fontAlgn="base">
              <a:lnSpc>
                <a:spcPct val="150000"/>
              </a:lnSpc>
            </a:pPr>
            <a:r>
              <a:rPr lang="en-US" altLang="zh-CN" sz="2400" dirty="0">
                <a:latin typeface="Times New Roman" panose="02020603050405020304"/>
                <a:ea typeface="微软雅黑" panose="020B0503020204020204" pitchFamily="34" charset="-122"/>
              </a:rPr>
              <a:t>1.</a:t>
            </a:r>
            <a:r>
              <a:rPr lang="zh-CN" altLang="en-US" sz="2400" dirty="0">
                <a:latin typeface="Times New Roman" panose="02020603050405020304"/>
                <a:ea typeface="微软雅黑" panose="020B0503020204020204" pitchFamily="34" charset="-122"/>
              </a:rPr>
              <a:t>口腔黏膜病变种类繁多，临床表现也复杂多样；</a:t>
            </a:r>
            <a:endParaRPr lang="en-US" altLang="zh-CN" sz="2400" dirty="0">
              <a:latin typeface="Times New Roman" panose="02020603050405020304"/>
              <a:ea typeface="微软雅黑" panose="020B0503020204020204" pitchFamily="34" charset="-122"/>
            </a:endParaRPr>
          </a:p>
          <a:p>
            <a:pPr defTabSz="685800" fontAlgn="base">
              <a:lnSpc>
                <a:spcPct val="150000"/>
              </a:lnSpc>
            </a:pPr>
            <a:r>
              <a:rPr lang="en-US" altLang="zh-CN" sz="2400" dirty="0">
                <a:latin typeface="Times New Roman" panose="02020603050405020304"/>
                <a:ea typeface="微软雅黑" panose="020B0503020204020204" pitchFamily="34" charset="-122"/>
              </a:rPr>
              <a:t>2.</a:t>
            </a:r>
            <a:r>
              <a:rPr lang="zh-CN" altLang="en-US" sz="2400" dirty="0">
                <a:latin typeface="Times New Roman" panose="02020603050405020304"/>
                <a:ea typeface="微软雅黑" panose="020B0503020204020204" pitchFamily="34" charset="-122"/>
              </a:rPr>
              <a:t>有些全身性疾病在口腔黏膜上有所表现，而有些口腔表征也可作为全身性疾病诊断的依据；</a:t>
            </a:r>
            <a:endParaRPr lang="en-US" altLang="zh-CN" sz="2400" dirty="0">
              <a:latin typeface="Times New Roman" panose="02020603050405020304"/>
              <a:ea typeface="微软雅黑" panose="020B0503020204020204" pitchFamily="34" charset="-122"/>
            </a:endParaRPr>
          </a:p>
          <a:p>
            <a:pPr defTabSz="685800" fontAlgn="base">
              <a:lnSpc>
                <a:spcPct val="150000"/>
              </a:lnSpc>
            </a:pPr>
            <a:r>
              <a:rPr lang="en-US" altLang="zh-CN" sz="2400" dirty="0">
                <a:latin typeface="Times New Roman" panose="02020603050405020304"/>
                <a:ea typeface="微软雅黑" panose="020B0503020204020204" pitchFamily="34" charset="-122"/>
              </a:rPr>
              <a:t>3.</a:t>
            </a:r>
            <a:r>
              <a:rPr lang="zh-CN" altLang="en-US" sz="2400" dirty="0">
                <a:latin typeface="Times New Roman" panose="02020603050405020304"/>
                <a:ea typeface="微软雅黑" panose="020B0503020204020204" pitchFamily="34" charset="-122"/>
              </a:rPr>
              <a:t>医生在临床工作中要特别</a:t>
            </a:r>
            <a:r>
              <a:rPr lang="zh-CN" altLang="en-US" sz="2400" dirty="0" smtClean="0">
                <a:latin typeface="Times New Roman" panose="02020603050405020304"/>
                <a:ea typeface="微软雅黑" panose="020B0503020204020204" pitchFamily="34" charset="-122"/>
              </a:rPr>
              <a:t>关注患者的</a:t>
            </a:r>
            <a:r>
              <a:rPr lang="zh-CN" altLang="en-US" sz="2400" dirty="0">
                <a:latin typeface="Times New Roman" panose="02020603050405020304"/>
                <a:ea typeface="微软雅黑" panose="020B0503020204020204" pitchFamily="34" charset="-122"/>
              </a:rPr>
              <a:t>口腔黏膜病损表现，从而做到对全身疾病的早发现、早诊断、早</a:t>
            </a:r>
            <a:r>
              <a:rPr lang="zh-CN" altLang="en-US" sz="2400" dirty="0" smtClean="0">
                <a:latin typeface="Times New Roman" panose="02020603050405020304"/>
                <a:ea typeface="微软雅黑" panose="020B0503020204020204" pitchFamily="34" charset="-122"/>
              </a:rPr>
              <a:t>治疗。</a:t>
            </a:r>
            <a:endParaRPr lang="zh-CN" altLang="en-US" sz="2400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663383" y="1915559"/>
            <a:ext cx="2492990" cy="23460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zh-CN" altLang="en-US" sz="2000" b="1" dirty="0">
                <a:latin typeface="Times New Roman" panose="02020603050405020304"/>
                <a:ea typeface="微软雅黑" panose="020B0503020204020204" pitchFamily="34" charset="-122"/>
              </a:rPr>
              <a:t>（一）牙本质敏感</a:t>
            </a:r>
            <a:endParaRPr lang="en-US" altLang="zh-CN" sz="2000" b="1" dirty="0">
              <a:latin typeface="Times New Roman" panose="02020603050405020304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zh-CN" altLang="en-US" sz="2000" b="1" dirty="0">
                <a:latin typeface="Times New Roman" panose="02020603050405020304"/>
                <a:ea typeface="微软雅黑" panose="020B0503020204020204" pitchFamily="34" charset="-122"/>
              </a:rPr>
              <a:t>（二）牙髓症状</a:t>
            </a:r>
            <a:endParaRPr lang="en-US" altLang="zh-CN" sz="2000" b="1" dirty="0">
              <a:latin typeface="Times New Roman" panose="02020603050405020304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zh-CN" altLang="en-US" sz="2000" b="1" dirty="0">
                <a:latin typeface="Times New Roman" panose="02020603050405020304"/>
                <a:ea typeface="微软雅黑" panose="020B0503020204020204" pitchFamily="34" charset="-122"/>
              </a:rPr>
              <a:t>（三）牙周症状</a:t>
            </a:r>
            <a:endParaRPr lang="en-US" altLang="zh-CN" sz="2000" b="1" dirty="0">
              <a:latin typeface="Times New Roman" panose="02020603050405020304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zh-CN" altLang="en-US" sz="2000" b="1" dirty="0">
                <a:latin typeface="Times New Roman" panose="02020603050405020304"/>
                <a:ea typeface="微软雅黑" panose="020B0503020204020204" pitchFamily="34" charset="-122"/>
              </a:rPr>
              <a:t>（四）咬合症状</a:t>
            </a:r>
            <a:endParaRPr lang="en-US" altLang="zh-CN" sz="2000" b="1" dirty="0">
              <a:latin typeface="Times New Roman" panose="02020603050405020304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zh-CN" altLang="en-US" sz="2000" b="1" dirty="0">
                <a:latin typeface="Times New Roman" panose="02020603050405020304"/>
                <a:ea typeface="微软雅黑" panose="020B0503020204020204" pitchFamily="34" charset="-122"/>
              </a:rPr>
              <a:t>（五）其他不良影响</a:t>
            </a:r>
            <a:endParaRPr lang="en-US" altLang="zh-CN" sz="2000" b="1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157007" y="984250"/>
            <a:ext cx="3877985" cy="743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zh-CN" altLang="en-US" sz="3200" b="1" dirty="0">
                <a:latin typeface="Times New Roman" panose="02020603050405020304"/>
                <a:ea typeface="微软雅黑" panose="020B0503020204020204" pitchFamily="34" charset="-122"/>
              </a:rPr>
              <a:t>二、牙体缺损的影响</a:t>
            </a:r>
            <a:endParaRPr lang="en-US" altLang="zh-CN" sz="3200" b="1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pic>
        <p:nvPicPr>
          <p:cNvPr id="3" name="图片 2" descr="牙本质敏感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36945" y="1811655"/>
            <a:ext cx="4622165" cy="4469130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748145" y="979055"/>
            <a:ext cx="2216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思考题</a:t>
            </a:r>
            <a:endParaRPr lang="en-US" altLang="zh-CN" sz="2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921905" y="1867303"/>
            <a:ext cx="7222836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口腔白斑与口腔念珠菌病的鉴别？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318349" y="1766519"/>
            <a:ext cx="1980029" cy="6622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zh-CN" altLang="en-US" sz="2800" b="1" dirty="0">
                <a:latin typeface="Times New Roman" panose="02020603050405020304"/>
                <a:ea typeface="微软雅黑" panose="020B0503020204020204" pitchFamily="34" charset="-122"/>
              </a:rPr>
              <a:t>（一）嵌体</a:t>
            </a:r>
            <a:endParaRPr lang="en-US" altLang="zh-CN" sz="2800" b="1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559871" y="978094"/>
            <a:ext cx="5059680" cy="8299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zh-CN" altLang="en-US" sz="3200" b="1" dirty="0">
                <a:latin typeface="Times New Roman" panose="02020603050405020304"/>
                <a:ea typeface="微软雅黑" panose="020B0503020204020204" pitchFamily="34" charset="-122"/>
              </a:rPr>
              <a:t>三</a:t>
            </a:r>
            <a:r>
              <a:rPr lang="zh-CN" altLang="en-US" sz="3200" b="1" dirty="0">
                <a:latin typeface="Times New Roman" panose="02020603050405020304"/>
                <a:ea typeface="微软雅黑" panose="020B0503020204020204" pitchFamily="34" charset="-122"/>
              </a:rPr>
              <a:t>、牙体缺损修复体的种类</a:t>
            </a:r>
            <a:endParaRPr lang="en-US" altLang="zh-CN" sz="3200" b="1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6" name="Shape 103"/>
          <p:cNvSpPr/>
          <p:nvPr/>
        </p:nvSpPr>
        <p:spPr>
          <a:xfrm>
            <a:off x="477839" y="2449324"/>
            <a:ext cx="6540480" cy="1487587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嵌体（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inlay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）是一种嵌入牙体内部，用以恢复缺损牙体形态和功能的修复体。其中部分嵌入牙冠内、部分高于牙面的修复体称为高嵌体（</a:t>
            </a:r>
            <a:r>
              <a:rPr lang="en-US" altLang="zh-CN" sz="2000" dirty="0" err="1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onlay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）</a:t>
            </a:r>
            <a:r>
              <a:rPr lang="zh-CN" altLang="en-US" sz="20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。</a:t>
            </a:r>
            <a:endParaRPr lang="en-US" altLang="zh-CN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7682555" y="2088186"/>
            <a:ext cx="2259282" cy="19488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412186" y="4156363"/>
            <a:ext cx="2623548" cy="1722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133945" y="4156363"/>
            <a:ext cx="2454008" cy="17179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文本框 1"/>
          <p:cNvSpPr txBox="1"/>
          <p:nvPr/>
        </p:nvSpPr>
        <p:spPr>
          <a:xfrm>
            <a:off x="478155" y="4036695"/>
            <a:ext cx="2316480" cy="73723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zh-CN" altLang="en-US" sz="2800" b="1" dirty="0"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（二）部分冠</a:t>
            </a:r>
            <a:endParaRPr lang="zh-CN" altLang="en-US" sz="280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477838" y="1718114"/>
            <a:ext cx="1980029" cy="6622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zh-CN" altLang="en-US" sz="2800" b="1" dirty="0">
                <a:latin typeface="Times New Roman" panose="02020603050405020304"/>
                <a:ea typeface="微软雅黑" panose="020B0503020204020204" pitchFamily="34" charset="-122"/>
              </a:rPr>
              <a:t>（三）贴面</a:t>
            </a:r>
            <a:endParaRPr lang="en-US" altLang="zh-CN" sz="2800" b="1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541454" y="984250"/>
            <a:ext cx="5109091" cy="743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zh-CN" altLang="en-US" sz="3200" b="1" dirty="0">
                <a:latin typeface="Times New Roman" panose="02020603050405020304"/>
                <a:ea typeface="微软雅黑" panose="020B0503020204020204" pitchFamily="34" charset="-122"/>
              </a:rPr>
              <a:t>四、牙体缺损修复体的种类</a:t>
            </a:r>
            <a:endParaRPr lang="en-US" altLang="zh-CN" sz="3200" b="1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8" name="文本框 2"/>
          <p:cNvSpPr txBox="1"/>
          <p:nvPr/>
        </p:nvSpPr>
        <p:spPr>
          <a:xfrm>
            <a:off x="711754" y="2351177"/>
            <a:ext cx="1122997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贴面（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veneer/laminate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）修复是采用黏接技术，对牙体表面缺损、着色、变色和畸形等，在保存活髓、少磨牙或不磨牙的情况下，用美容修复材料直接或</a:t>
            </a:r>
            <a:r>
              <a:rPr lang="zh-CN" altLang="en-US" sz="20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间接黏接覆盖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，以恢复牙体的正常形态和色泽的一种修复方法。</a:t>
            </a:r>
            <a:endParaRPr lang="zh-CN" altLang="en-US" sz="20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pic>
        <p:nvPicPr>
          <p:cNvPr id="12" name="图片 11" descr="818531060045888297.jpg"/>
          <p:cNvPicPr>
            <a:picLocks noChangeAspect="1"/>
          </p:cNvPicPr>
          <p:nvPr/>
        </p:nvPicPr>
        <p:blipFill>
          <a:blip r:embed="rId1" cstate="print"/>
          <a:srcRect l="16312" t="27598" r="9029" b="34174"/>
          <a:stretch>
            <a:fillRect/>
          </a:stretch>
        </p:blipFill>
        <p:spPr>
          <a:xfrm>
            <a:off x="3720936" y="4012590"/>
            <a:ext cx="4750128" cy="1628188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477838" y="1746131"/>
            <a:ext cx="1980029" cy="6622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zh-CN" altLang="en-US" sz="2800" b="1" dirty="0">
                <a:latin typeface="Times New Roman" panose="02020603050405020304"/>
                <a:ea typeface="微软雅黑" panose="020B0503020204020204" pitchFamily="34" charset="-122"/>
              </a:rPr>
              <a:t>（四）全冠</a:t>
            </a:r>
            <a:endParaRPr lang="en-US" altLang="zh-CN" sz="2800" b="1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526923" y="978096"/>
            <a:ext cx="5109091" cy="743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zh-CN" altLang="en-US" sz="3200" b="1" dirty="0">
                <a:latin typeface="Times New Roman" panose="02020603050405020304"/>
                <a:ea typeface="微软雅黑" panose="020B0503020204020204" pitchFamily="34" charset="-122"/>
              </a:rPr>
              <a:t>四、牙体缺损修复体的种类</a:t>
            </a:r>
            <a:endParaRPr lang="en-US" altLang="zh-CN" sz="3200" b="1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11" name="Shape 103"/>
          <p:cNvSpPr/>
          <p:nvPr/>
        </p:nvSpPr>
        <p:spPr>
          <a:xfrm>
            <a:off x="477838" y="2380995"/>
            <a:ext cx="7706579" cy="564257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/>
          <a:p>
            <a:pPr marL="457200" indent="-457200">
              <a:lnSpc>
                <a:spcPct val="150000"/>
              </a:lnSpc>
              <a:buClr>
                <a:srgbClr val="127FB8"/>
              </a:buClr>
            </a:pPr>
            <a:r>
              <a:rPr lang="en-US" altLang="zh-CN" sz="2000" b="1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1.</a:t>
            </a:r>
            <a:r>
              <a:rPr lang="zh-CN" altLang="en-US" sz="2000" b="1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铸造金属全冠</a:t>
            </a:r>
            <a:endParaRPr lang="en-US" altLang="zh-CN" sz="2000" b="1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6" name="文本框 2"/>
          <p:cNvSpPr txBox="1"/>
          <p:nvPr/>
        </p:nvSpPr>
        <p:spPr>
          <a:xfrm>
            <a:off x="477839" y="2818614"/>
            <a:ext cx="10476107" cy="9610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铸造金属全冠是由铸造工艺完成的覆盖整个牙冠表面的金属修复体，因呈现金属色而主要用于后牙。</a:t>
            </a:r>
            <a:endParaRPr lang="zh-CN" altLang="en-US" sz="20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pic>
        <p:nvPicPr>
          <p:cNvPr id="8" name="图片 7" descr="791296979758703738.jpg"/>
          <p:cNvPicPr>
            <a:picLocks noChangeAspect="1"/>
          </p:cNvPicPr>
          <p:nvPr/>
        </p:nvPicPr>
        <p:blipFill>
          <a:blip r:embed="rId1" cstate="print"/>
          <a:srcRect l="20296" t="12389" r="42047" b="5619"/>
          <a:stretch>
            <a:fillRect/>
          </a:stretch>
        </p:blipFill>
        <p:spPr>
          <a:xfrm>
            <a:off x="5182504" y="3623220"/>
            <a:ext cx="1610435" cy="2339439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339615" y="1720724"/>
            <a:ext cx="1980029" cy="6622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zh-CN" altLang="en-US" sz="2800" b="1" dirty="0">
                <a:latin typeface="Times New Roman" panose="02020603050405020304"/>
                <a:ea typeface="微软雅黑" panose="020B0503020204020204" pitchFamily="34" charset="-122"/>
              </a:rPr>
              <a:t>（四）全冠</a:t>
            </a:r>
            <a:endParaRPr lang="en-US" altLang="zh-CN" sz="2800" b="1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536350" y="980906"/>
            <a:ext cx="5109091" cy="743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zh-CN" altLang="en-US" sz="3200" b="1" dirty="0">
                <a:latin typeface="Times New Roman" panose="02020603050405020304"/>
                <a:ea typeface="微软雅黑" panose="020B0503020204020204" pitchFamily="34" charset="-122"/>
              </a:rPr>
              <a:t>四、牙体缺损修复体的种类</a:t>
            </a:r>
            <a:endParaRPr lang="en-US" altLang="zh-CN" sz="3200" b="1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11" name="Shape 103"/>
          <p:cNvSpPr/>
          <p:nvPr/>
        </p:nvSpPr>
        <p:spPr>
          <a:xfrm>
            <a:off x="477838" y="2402190"/>
            <a:ext cx="7706579" cy="564257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/>
          <a:p>
            <a:pPr marL="457200" indent="-457200">
              <a:lnSpc>
                <a:spcPct val="150000"/>
              </a:lnSpc>
              <a:buClr>
                <a:srgbClr val="127FB8"/>
              </a:buClr>
            </a:pPr>
            <a:r>
              <a:rPr lang="en-US" altLang="zh-CN" sz="2000" b="1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2.</a:t>
            </a:r>
            <a:r>
              <a:rPr lang="zh-CN" altLang="en-US" sz="2000" b="1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烤瓷熔附金属全冠</a:t>
            </a:r>
            <a:endParaRPr lang="en-US" altLang="zh-CN" sz="2000" b="1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6" name="文本框 2"/>
          <p:cNvSpPr txBox="1"/>
          <p:nvPr/>
        </p:nvSpPr>
        <p:spPr>
          <a:xfrm>
            <a:off x="477839" y="2846895"/>
            <a:ext cx="627922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烤瓷熔附金属全冠（</a:t>
            </a:r>
            <a:r>
              <a:rPr lang="en-US" altLang="zh-CN" sz="20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porcelain-fused-to-metal</a:t>
            </a:r>
            <a:r>
              <a:rPr lang="zh-CN" altLang="en-US" sz="20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，</a:t>
            </a:r>
            <a:r>
              <a:rPr lang="en-US" altLang="zh-CN" sz="20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PFM</a:t>
            </a:r>
            <a:r>
              <a:rPr lang="zh-CN" altLang="en-US" sz="20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）也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称金属烤瓷冠，是一种由低熔烤瓷真空条件下熔附到金属基底冠上的金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-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瓷复合结构的修复体。</a:t>
            </a:r>
            <a:endParaRPr lang="zh-CN" altLang="en-US" sz="20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pic>
        <p:nvPicPr>
          <p:cNvPr id="12" name="图片 11" descr="830507719368160144.jpg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6946710" y="3181312"/>
            <a:ext cx="4103544" cy="2882098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ISPRING_RESOURCE_PATHS_HASH_2" val="69f2aac441ae1e14372982fe9b742d915697e70"/>
</p:tagLst>
</file>

<file path=ppt/theme/theme1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Office 主题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主题">
  <a:themeElements>
    <a:clrScheme name="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Office 主题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5960</Words>
  <Application>WPS 演示</Application>
  <PresentationFormat>宽屏</PresentationFormat>
  <Paragraphs>505</Paragraphs>
  <Slides>50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50</vt:i4>
      </vt:variant>
    </vt:vector>
  </HeadingPairs>
  <TitlesOfParts>
    <vt:vector size="66" baseType="lpstr">
      <vt:lpstr>Arial</vt:lpstr>
      <vt:lpstr>宋体</vt:lpstr>
      <vt:lpstr>Wingdings</vt:lpstr>
      <vt:lpstr>Arial Unicode MS</vt:lpstr>
      <vt:lpstr>华文行楷</vt:lpstr>
      <vt:lpstr>Calibri</vt:lpstr>
      <vt:lpstr>Calibri Light</vt:lpstr>
      <vt:lpstr>微软雅黑</vt:lpstr>
      <vt:lpstr>经典繁仿黑</vt:lpstr>
      <vt:lpstr>黑体</vt:lpstr>
      <vt:lpstr>Times New Roman</vt:lpstr>
      <vt:lpstr>Arial Unicode MS</vt:lpstr>
      <vt:lpstr>等线</vt:lpstr>
      <vt:lpstr>Office 主题</vt:lpstr>
      <vt:lpstr>自定义设计方案</vt:lpstr>
      <vt:lpstr>1_Office 主题</vt:lpstr>
      <vt:lpstr>PowerPoint 演示文稿</vt:lpstr>
      <vt:lpstr>第十五章 牙体缺损、牙列缺损/缺失的修复</vt:lpstr>
      <vt:lpstr>PowerPoint 演示文稿</vt:lpstr>
      <vt:lpstr>第一节 牙体缺损的修复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第二节 牙列缺损的固定局部义齿修复</vt:lpstr>
      <vt:lpstr>PowerPoint 演示文稿</vt:lpstr>
      <vt:lpstr>PowerPoint 演示文稿</vt:lpstr>
      <vt:lpstr>第三节 牙列缺损的可摘局部义齿修复</vt:lpstr>
      <vt:lpstr>PowerPoint 演示文稿</vt:lpstr>
      <vt:lpstr>PowerPoint 演示文稿</vt:lpstr>
      <vt:lpstr>第四节 牙列缺失的全口义齿修复 </vt:lpstr>
      <vt:lpstr>PowerPoint 演示文稿</vt:lpstr>
      <vt:lpstr>PowerPoint 演示文稿</vt:lpstr>
      <vt:lpstr>本章小结</vt:lpstr>
      <vt:lpstr>思考题</vt:lpstr>
      <vt:lpstr>第五章 口腔粘膜常见疾病</vt:lpstr>
      <vt:lpstr>PowerPoint 演示文稿</vt:lpstr>
      <vt:lpstr>第一节 口腔单纯疱疹</vt:lpstr>
      <vt:lpstr>PowerPoint 演示文稿</vt:lpstr>
      <vt:lpstr>PowerPoint 演示文稿</vt:lpstr>
      <vt:lpstr>第二节 口腔念珠菌病</vt:lpstr>
      <vt:lpstr>PowerPoint 演示文稿</vt:lpstr>
      <vt:lpstr>PowerPoint 演示文稿</vt:lpstr>
      <vt:lpstr>第三节 复发性阿弗他溃疡</vt:lpstr>
      <vt:lpstr>PowerPoint 演示文稿</vt:lpstr>
      <vt:lpstr>第五节 口腔白斑病</vt:lpstr>
      <vt:lpstr>PowerPoint 演示文稿</vt:lpstr>
      <vt:lpstr>PowerPoint 演示文稿</vt:lpstr>
      <vt:lpstr>第七节 性传播疾病的口腔表现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z</vt:lpstr>
      <vt:lpstr>PowerPoint 演示文稿</vt:lpstr>
      <vt:lpstr>PowerPoint 演示文稿</vt:lpstr>
      <vt:lpstr>PowerPoint 演示文稿</vt:lpstr>
      <vt:lpstr>PowerPoint 演示文稿</vt:lpstr>
      <vt:lpstr>本章小结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9轮PPT模板</dc:title>
  <dc:creator>Chris</dc:creator>
  <cp:lastModifiedBy>Season</cp:lastModifiedBy>
  <cp:revision>218</cp:revision>
  <dcterms:created xsi:type="dcterms:W3CDTF">2017-08-10T17:46:00Z</dcterms:created>
  <dcterms:modified xsi:type="dcterms:W3CDTF">2020-08-24T14:35:02Z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2052-11.1.0.9912</vt:lpwstr>
  </property>
</Properties>
</file>